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53"/>
  </p:notesMasterIdLst>
  <p:handoutMasterIdLst>
    <p:handoutMasterId r:id="rId54"/>
  </p:handoutMasterIdLst>
  <p:sldIdLst>
    <p:sldId id="256" r:id="rId2"/>
    <p:sldId id="257" r:id="rId3"/>
    <p:sldId id="336" r:id="rId4"/>
    <p:sldId id="343" r:id="rId5"/>
    <p:sldId id="274" r:id="rId6"/>
    <p:sldId id="275" r:id="rId7"/>
    <p:sldId id="276" r:id="rId8"/>
    <p:sldId id="277" r:id="rId9"/>
    <p:sldId id="278" r:id="rId10"/>
    <p:sldId id="316" r:id="rId11"/>
    <p:sldId id="279" r:id="rId12"/>
    <p:sldId id="383" r:id="rId13"/>
    <p:sldId id="318" r:id="rId14"/>
    <p:sldId id="384" r:id="rId15"/>
    <p:sldId id="407" r:id="rId16"/>
    <p:sldId id="375" r:id="rId17"/>
    <p:sldId id="376" r:id="rId18"/>
    <p:sldId id="408" r:id="rId19"/>
    <p:sldId id="377" r:id="rId20"/>
    <p:sldId id="378" r:id="rId21"/>
    <p:sldId id="385" r:id="rId22"/>
    <p:sldId id="323" r:id="rId23"/>
    <p:sldId id="409" r:id="rId24"/>
    <p:sldId id="382" r:id="rId25"/>
    <p:sldId id="386" r:id="rId26"/>
    <p:sldId id="387" r:id="rId27"/>
    <p:sldId id="388" r:id="rId28"/>
    <p:sldId id="389" r:id="rId29"/>
    <p:sldId id="410" r:id="rId30"/>
    <p:sldId id="391" r:id="rId31"/>
    <p:sldId id="392" r:id="rId32"/>
    <p:sldId id="393" r:id="rId33"/>
    <p:sldId id="394" r:id="rId34"/>
    <p:sldId id="395" r:id="rId35"/>
    <p:sldId id="396" r:id="rId36"/>
    <p:sldId id="397" r:id="rId37"/>
    <p:sldId id="398" r:id="rId38"/>
    <p:sldId id="399" r:id="rId39"/>
    <p:sldId id="400" r:id="rId40"/>
    <p:sldId id="401" r:id="rId41"/>
    <p:sldId id="402" r:id="rId42"/>
    <p:sldId id="403" r:id="rId43"/>
    <p:sldId id="406" r:id="rId44"/>
    <p:sldId id="404" r:id="rId45"/>
    <p:sldId id="315" r:id="rId46"/>
    <p:sldId id="299" r:id="rId47"/>
    <p:sldId id="300" r:id="rId48"/>
    <p:sldId id="335" r:id="rId49"/>
    <p:sldId id="301" r:id="rId50"/>
    <p:sldId id="302" r:id="rId51"/>
    <p:sldId id="405" r:id="rId5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D5B6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1"/>
    <p:restoredTop sz="88073" autoAdjust="0"/>
  </p:normalViewPr>
  <p:slideViewPr>
    <p:cSldViewPr snapToGrid="0" snapToObjects="1">
      <p:cViewPr>
        <p:scale>
          <a:sx n="130" d="100"/>
          <a:sy n="130" d="100"/>
        </p:scale>
        <p:origin x="208" y="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1283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86BC82-AB03-BE4C-9713-349AF8F0146E}" type="datetimeFigureOut">
              <a:t>4/4/23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FDCED4-E3CD-6540-93DA-F81D973683C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982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4.png>
</file>

<file path=ppt/media/image27.jpg>
</file>

<file path=ppt/media/image33.png>
</file>

<file path=ppt/media/image39.png>
</file>

<file path=ppt/media/image5.png>
</file>

<file path=ppt/media/image51.png>
</file>

<file path=ppt/media/image55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89A26-346E-BE4B-837B-277EEE17307D}" type="datetimeFigureOut">
              <a:t>4/4/23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0E23B-BB71-7F46-8872-D56D481105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217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92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• large weights</a:t>
            </a:r>
            <a:r>
              <a:rPr lang="de-DE" baseline="0"/>
              <a:t> on sentence length (token/S), TTR, modal.adv, prepositions, themes, subordination, imperatives</a:t>
            </a:r>
          </a:p>
          <a:p>
            <a:r>
              <a:rPr lang="de-DE" baseline="0"/>
              <a:t>• but: large weight doesn't necessarily imply feature is characteristic of DE/EN; positive / negative weight not directly interpretable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26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016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• little effect from imperatives (➞</a:t>
            </a:r>
            <a:r>
              <a:rPr lang="de-DE" baseline="0"/>
              <a:t> outliers) snd TTR; themes not characteristic except for obj theme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19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/>
              <a:t>speak first about</a:t>
            </a:r>
            <a:r>
              <a:rPr lang="en-US" baseline="0"/>
              <a:t> univariate approach ➞ linguistic variation (beyond the “dimension” of interest) is often a nuisance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then about multivariate approach ➞ linguistic variation along mutliple dimensions is the object of investigation</a:t>
            </a:r>
          </a:p>
          <a:p>
            <a:pPr marL="171450" indent="-171450">
              <a:buFont typeface="Arial"/>
              <a:buChar char="•"/>
            </a:pPr>
            <a:r>
              <a:rPr lang="en-US" baseline="0"/>
              <a:t>finally, can multivariate and univariate techniques be combined for a more sophisticated analysis?</a:t>
            </a:r>
          </a:p>
          <a:p>
            <a:pPr marL="171450" indent="-171450">
              <a:buFont typeface="Arial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569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z = prepositions</a:t>
            </a:r>
          </a:p>
          <a:p>
            <a:r>
              <a:rPr lang="de-DE"/>
              <a:t>y = nominalizations</a:t>
            </a:r>
          </a:p>
          <a:p>
            <a:r>
              <a:rPr lang="de-DE"/>
              <a:t>x = passives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368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00E23B-BB71-7F46-8872-D56D481105C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243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25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5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➞ NB: Biber's FA can also be seen (approximately) as perspective</a:t>
            </a:r>
            <a:r>
              <a:rPr lang="de-DE" baseline="0"/>
              <a:t> on Euclidean distances, but doesn't make this underlying assumption explicit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02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➞ e.g. passive/V rather than passive/T;</a:t>
            </a:r>
            <a:r>
              <a:rPr lang="de-DE" baseline="0"/>
              <a:t> exclude collinear feature active/V</a:t>
            </a:r>
          </a:p>
          <a:p>
            <a:r>
              <a:rPr lang="de-DE" baseline="0"/>
              <a:t>➞ number of finite verbs / sentence, then number of past tenses / finite verbs</a:t>
            </a:r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0E23B-BB71-7F46-8872-D56D481105CE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66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www.linguistik.fau.de</a:t>
            </a:r>
            <a:r>
              <a:rPr lang="en-US" dirty="0"/>
              <a:t> | </a:t>
            </a:r>
            <a:r>
              <a:rPr lang="en-US" dirty="0" err="1"/>
              <a:t>www.stephanie-evert.de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7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5807328" y="0"/>
            <a:ext cx="3187700" cy="135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95" y="108366"/>
            <a:ext cx="900000" cy="80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741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7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24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5400000">
            <a:off x="6910517" y="4551792"/>
            <a:ext cx="3428076" cy="1057340"/>
            <a:chOff x="5666560" y="1791692"/>
            <a:chExt cx="3428076" cy="1057340"/>
          </a:xfrm>
        </p:grpSpPr>
        <p:pic>
          <p:nvPicPr>
            <p:cNvPr id="7" name="Bild 7" descr="fau-logo-philtheo.eps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928" b="-25928"/>
            <a:stretch/>
          </p:blipFill>
          <p:spPr>
            <a:xfrm>
              <a:off x="6597983" y="1791692"/>
              <a:ext cx="2496653" cy="105734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6560" y="1898907"/>
              <a:ext cx="647999" cy="58043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 userDrawn="1"/>
        </p:nvGrpSpPr>
        <p:grpSpPr>
          <a:xfrm rot="5400000">
            <a:off x="6910517" y="4551792"/>
            <a:ext cx="3428076" cy="1057340"/>
            <a:chOff x="5666560" y="1791692"/>
            <a:chExt cx="3428076" cy="1057340"/>
          </a:xfrm>
        </p:grpSpPr>
        <p:pic>
          <p:nvPicPr>
            <p:cNvPr id="11" name="Bild 7" descr="fau-logo-philtheo.eps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25928" b="-25928"/>
            <a:stretch/>
          </p:blipFill>
          <p:spPr>
            <a:xfrm>
              <a:off x="6597983" y="1791692"/>
              <a:ext cx="2496653" cy="105734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6560" y="1898907"/>
              <a:ext cx="647999" cy="5804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750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7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81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7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238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8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0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10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772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6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93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6049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pic>
        <p:nvPicPr>
          <p:cNvPr id="8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66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>
                <a:effectLst>
                  <a:reflection blurRad="6350" stA="50000" endA="300" endPos="20000" dist="29997" dir="5400000" sy="-100000" algn="bl" rotWithShape="0"/>
                </a:effectLst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903277" y="3489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9" name="Bild 7" descr="fau-logo-philtheo.eps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928" b="-25928"/>
          <a:stretch/>
        </p:blipFill>
        <p:spPr>
          <a:xfrm>
            <a:off x="6597983" y="-49808"/>
            <a:ext cx="2496653" cy="10573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6560" y="57407"/>
            <a:ext cx="647999" cy="580436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8903277" y="34891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62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4960" y="6356350"/>
            <a:ext cx="3434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r>
              <a:rPr lang="en-US" dirty="0" err="1"/>
              <a:t>www.linguistik.fau.de</a:t>
            </a:r>
            <a:r>
              <a:rPr lang="en-US" dirty="0"/>
              <a:t> | </a:t>
            </a:r>
            <a:r>
              <a:rPr lang="en-US" dirty="0" err="1"/>
              <a:t>www.stephanie-evert.de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6715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ill Sans Light"/>
                <a:cs typeface="Gill Sans Light"/>
              </a:defRPr>
            </a:lvl1pPr>
          </a:lstStyle>
          <a:p>
            <a:fld id="{EBF2EDB9-F796-5F43-815C-ABD90F54B9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04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0" kern="1200">
          <a:solidFill>
            <a:schemeClr val="tx1"/>
          </a:solidFill>
          <a:latin typeface="Gill Sans MT"/>
          <a:ea typeface="+mj-ea"/>
          <a:cs typeface="Gill Sans M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charset="2"/>
        <a:buChar char="§"/>
        <a:defRPr sz="2800" kern="1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defTabSz="457200" rtl="0" eaLnBrk="1" latinLnBrk="0" hangingPunct="1">
        <a:spcBef>
          <a:spcPct val="20000"/>
        </a:spcBef>
        <a:buFont typeface="Wingdings" charset="2"/>
        <a:buChar char="§"/>
        <a:defRPr sz="2000" kern="12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defTabSz="457200" rtl="0" eaLnBrk="1" latinLnBrk="0" hangingPunct="1">
        <a:spcBef>
          <a:spcPct val="20000"/>
        </a:spcBef>
        <a:buFont typeface="Wingdings" charset="2"/>
        <a:buChar char="§"/>
        <a:defRPr sz="1800" kern="12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ephanie-evert.de/PUB/EvertNeumann2017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7.jpg"/><Relationship Id="rId4" Type="http://schemas.openxmlformats.org/officeDocument/2006/relationships/hyperlink" Target="https://www.stephanie-evert.de/PUB/NeumannEvert2021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3.png"/><Relationship Id="rId4" Type="http://schemas.openxmlformats.org/officeDocument/2006/relationships/image" Target="../media/image3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4.emf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emf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0.emf"/><Relationship Id="rId4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2.emf"/><Relationship Id="rId4" Type="http://schemas.openxmlformats.org/officeDocument/2006/relationships/image" Target="../media/image51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56.emf"/><Relationship Id="rId4" Type="http://schemas.openxmlformats.org/officeDocument/2006/relationships/image" Target="../media/image55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Unit 7:  </a:t>
            </a:r>
            <a:r>
              <a:rPr lang="en-US">
                <a:solidFill>
                  <a:schemeClr val="tx2"/>
                </a:solidFill>
              </a:rPr>
              <a:t>A multivariate approach</a:t>
            </a:r>
            <a:br>
              <a:rPr lang="en-US">
                <a:solidFill>
                  <a:schemeClr val="tx2"/>
                </a:solidFill>
              </a:rPr>
            </a:br>
            <a:r>
              <a:rPr lang="en-US">
                <a:solidFill>
                  <a:schemeClr val="tx2"/>
                </a:solidFill>
              </a:rPr>
              <a:t>to linguistic variation</a:t>
            </a:r>
            <a:br>
              <a:rPr lang="en-US"/>
            </a:br>
            <a:r>
              <a:rPr lang="en-US" sz="2800">
                <a:solidFill>
                  <a:schemeClr val="accent5">
                    <a:lumMod val="75000"/>
                  </a:schemeClr>
                </a:solidFill>
              </a:rPr>
              <a:t>Statistics for Linguists with R – A SIGIL Course</a:t>
            </a:r>
            <a:endParaRPr 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772400" cy="1752600"/>
          </a:xfrm>
        </p:spPr>
        <p:txBody>
          <a:bodyPr/>
          <a:lstStyle/>
          <a:p>
            <a:r>
              <a:rPr lang="en-US" dirty="0"/>
              <a:t>Stephanie Evert</a:t>
            </a:r>
          </a:p>
          <a:p>
            <a:pPr marL="0" lvl="1"/>
            <a:r>
              <a:rPr lang="en-US" dirty="0"/>
              <a:t>Computational Corpus Linguistics Group</a:t>
            </a:r>
            <a:br>
              <a:rPr lang="en-US" dirty="0"/>
            </a:br>
            <a:r>
              <a:rPr lang="en-US" dirty="0"/>
              <a:t>FAU Erlangen-Nürnberg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47288C-8679-574F-8268-A7D0BCD94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077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Biber's MDA</a:t>
            </a:r>
          </a:p>
        </p:txBody>
      </p:sp>
      <p:pic>
        <p:nvPicPr>
          <p:cNvPr id="7" name="Content Placeholder 6" descr="600x400IAhom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1" r="20612"/>
          <a:stretch/>
        </p:blipFill>
        <p:spPr>
          <a:xfrm>
            <a:off x="2369150" y="1206500"/>
            <a:ext cx="4533956" cy="5313364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10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5025449" y="1811281"/>
            <a:ext cx="3737551" cy="1385239"/>
            <a:chOff x="4949249" y="1862081"/>
            <a:chExt cx="3737551" cy="1385239"/>
          </a:xfrm>
        </p:grpSpPr>
        <p:sp>
          <p:nvSpPr>
            <p:cNvPr id="8" name="TextBox 7"/>
            <p:cNvSpPr txBox="1"/>
            <p:nvPr/>
          </p:nvSpPr>
          <p:spPr>
            <a:xfrm>
              <a:off x="6709719" y="1862081"/>
              <a:ext cx="197708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accent2"/>
                  </a:solidFill>
                </a:rPr>
                <a:t>factor analysis (FA)</a:t>
              </a:r>
            </a:p>
          </p:txBody>
        </p:sp>
        <p:cxnSp>
          <p:nvCxnSpPr>
            <p:cNvPr id="10" name="Straight Arrow Connector 9"/>
            <p:cNvCxnSpPr>
              <a:stCxn id="8" idx="1"/>
            </p:cNvCxnSpPr>
            <p:nvPr/>
          </p:nvCxnSpPr>
          <p:spPr>
            <a:xfrm flipH="1">
              <a:off x="4949249" y="2277580"/>
              <a:ext cx="1760470" cy="969740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0BCBA64-761E-3644-B5B0-B27D8BC5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1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Biber's MDA</a:t>
            </a:r>
            <a:br>
              <a:rPr lang="en-US"/>
            </a:b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11</a:t>
            </a:fld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91A6836-082B-C040-A818-1B205D6BE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pic>
        <p:nvPicPr>
          <p:cNvPr id="6" name="Picture 5" descr="Biber1993chum_tab2_p335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1"/>
          <a:stretch/>
        </p:blipFill>
        <p:spPr>
          <a:xfrm>
            <a:off x="205740" y="839947"/>
            <a:ext cx="8481060" cy="6018053"/>
          </a:xfrm>
          <a:prstGeom prst="rect">
            <a:avLst/>
          </a:prstGeom>
        </p:spPr>
      </p:pic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255" y="1349375"/>
            <a:ext cx="4699000" cy="5384800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68476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Pitfalls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/>
          <a:lstStyle/>
          <a:p>
            <a:r>
              <a:rPr lang="en-US"/>
              <a:t>Design bias: choice of quantitative features</a:t>
            </a:r>
          </a:p>
          <a:p>
            <a:r>
              <a:rPr lang="en-US"/>
              <a:t>Design bias: selection of text samples</a:t>
            </a:r>
          </a:p>
          <a:p>
            <a:r>
              <a:rPr lang="en-US"/>
              <a:t>Involves a miracle</a:t>
            </a:r>
          </a:p>
          <a:p>
            <a:pPr lvl="1"/>
            <a:r>
              <a:rPr lang="en-US"/>
              <a:t>not clear what quantitative patterns are captured by FA </a:t>
            </a:r>
          </a:p>
          <a:p>
            <a:pPr lvl="1"/>
            <a:r>
              <a:rPr lang="en-US"/>
              <a:t>magic number: how many factor dimensions?</a:t>
            </a:r>
          </a:p>
          <a:p>
            <a:r>
              <a:rPr lang="en-US"/>
              <a:t>Interpretation bias</a:t>
            </a:r>
          </a:p>
          <a:p>
            <a:pPr lvl="1"/>
            <a:r>
              <a:rPr lang="en-US"/>
              <a:t>arbitrary cutoff for feature weights (“loadings”)</a:t>
            </a:r>
          </a:p>
          <a:p>
            <a:pPr lvl="1"/>
            <a:r>
              <a:rPr lang="en-US"/>
              <a:t>risk of reading one's own expectations into features</a:t>
            </a:r>
          </a:p>
          <a:p>
            <a:r>
              <a:rPr lang="en-US"/>
              <a:t>More subtle patterns of variation invisible</a:t>
            </a:r>
          </a:p>
          <a:p>
            <a:r>
              <a:rPr lang="en-US"/>
              <a:t>Significance &amp; reproducibility of results?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11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Reproducing Biber's dimensions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/>
          <a:lstStyle/>
          <a:p>
            <a:r>
              <a:rPr lang="en-US"/>
              <a:t>Sample of 923 medium-length published texts from written part of British National Corpus (BNC)</a:t>
            </a:r>
          </a:p>
          <a:p>
            <a:r>
              <a:rPr lang="en-US"/>
              <a:t>Covers 4 different text types + male/female authors</a:t>
            </a:r>
          </a:p>
          <a:p>
            <a:pPr lvl="1"/>
            <a:r>
              <a:rPr lang="en-US"/>
              <a:t>academic writing, non-academic prose, fiction, misc.</a:t>
            </a:r>
          </a:p>
          <a:p>
            <a:r>
              <a:rPr lang="en-US"/>
              <a:t>Biber features extracted automatically with Python script (Gasthaus 2007)</a:t>
            </a:r>
          </a:p>
          <a:p>
            <a:pPr lvl="1"/>
            <a:r>
              <a:rPr lang="en-US"/>
              <a:t>all frequencies normalized per 1000 words</a:t>
            </a:r>
          </a:p>
          <a:p>
            <a:pPr lvl="1"/>
            <a:r>
              <a:rPr lang="en-US"/>
              <a:t>data available in R package </a:t>
            </a:r>
            <a:r>
              <a:rPr lang="en-US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corpora</a:t>
            </a:r>
            <a:r>
              <a:rPr lang="en-US"/>
              <a:t> (</a:t>
            </a:r>
            <a:r>
              <a:rPr lang="en-US">
                <a:solidFill>
                  <a:schemeClr val="accent1"/>
                </a:solidFill>
                <a:latin typeface="Consolas" charset="0"/>
                <a:ea typeface="Consolas" charset="0"/>
                <a:cs typeface="Consolas" charset="0"/>
              </a:rPr>
              <a:t>BNCbiber</a:t>
            </a:r>
            <a:r>
              <a:rPr lang="en-US"/>
              <a:t>)</a:t>
            </a:r>
          </a:p>
          <a:p>
            <a:r>
              <a:rPr lang="en-US"/>
              <a:t>Factor analysis with 4 latent dimensions + varimax</a:t>
            </a:r>
          </a:p>
          <a:p>
            <a:pPr lvl="1"/>
            <a:r>
              <a:rPr lang="en-US"/>
              <a:t>seems to yield the most clearly structured analysis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13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118044-2FB7-7541-AC37-8720E459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505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14</a:t>
            </a:fld>
            <a:endParaRPr lang="en-US"/>
          </a:p>
        </p:txBody>
      </p:sp>
      <p:pic>
        <p:nvPicPr>
          <p:cNvPr id="7" name="Picture 6" descr="bnc_correlation_matrix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28"/>
          <a:stretch/>
        </p:blipFill>
        <p:spPr>
          <a:xfrm>
            <a:off x="1038080" y="1155700"/>
            <a:ext cx="7077220" cy="57023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bias: choice of features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04200" y="24892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5C19ED-1487-3D97-F551-944FEAFB8397}"/>
              </a:ext>
            </a:extLst>
          </p:cNvPr>
          <p:cNvSpPr txBox="1"/>
          <p:nvPr/>
        </p:nvSpPr>
        <p:spPr>
          <a:xfrm rot="16200000">
            <a:off x="-1437627" y="3461078"/>
            <a:ext cx="3780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4"/>
                </a:solidFill>
              </a:rPr>
              <a:t>correlation matrix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63440625-D448-E0EC-C272-9B1E1DFB5F08}"/>
              </a:ext>
            </a:extLst>
          </p:cNvPr>
          <p:cNvGrpSpPr/>
          <p:nvPr/>
        </p:nvGrpSpPr>
        <p:grpSpPr>
          <a:xfrm>
            <a:off x="2615381" y="846138"/>
            <a:ext cx="5677040" cy="3832860"/>
            <a:chOff x="-1142688" y="3982164"/>
            <a:chExt cx="5677040" cy="3832860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5E79D762-3FAB-58BC-A125-FC5C54B60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701492" y="3982164"/>
              <a:ext cx="3832860" cy="3832860"/>
            </a:xfrm>
            <a:prstGeom prst="rect">
              <a:avLst/>
            </a:prstGeom>
            <a:ln w="25400">
              <a:solidFill>
                <a:schemeClr val="tx1"/>
              </a:solidFill>
            </a:ln>
            <a:effectLst>
              <a:outerShdw blurRad="76200" dir="2700000" sx="102000" sy="102000" algn="tl" rotWithShape="0">
                <a:schemeClr val="accent4">
                  <a:alpha val="40000"/>
                </a:schemeClr>
              </a:outerShdw>
            </a:effectLst>
          </p:spPr>
        </p:pic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41B8E0E3-700D-5114-A495-95B509841A8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-1142688" y="4640361"/>
              <a:ext cx="1844180" cy="358879"/>
            </a:xfrm>
            <a:prstGeom prst="straightConnector1">
              <a:avLst/>
            </a:prstGeom>
            <a:ln w="50800">
              <a:solidFill>
                <a:schemeClr val="accent4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803CEB9-41E2-CC1C-3F82-2CF43ADD1594}"/>
              </a:ext>
            </a:extLst>
          </p:cNvPr>
          <p:cNvGrpSpPr/>
          <p:nvPr/>
        </p:nvGrpSpPr>
        <p:grpSpPr>
          <a:xfrm>
            <a:off x="482397" y="527203"/>
            <a:ext cx="5436622" cy="3832860"/>
            <a:chOff x="861210" y="3925252"/>
            <a:chExt cx="5436622" cy="3832860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06B0E91-2A38-2CFA-D4BB-714AD64BAEE1}"/>
                </a:ext>
              </a:extLst>
            </p:cNvPr>
            <p:cNvCxnSpPr>
              <a:cxnSpLocks/>
              <a:stCxn id="11" idx="3"/>
            </p:cNvCxnSpPr>
            <p:nvPr/>
          </p:nvCxnSpPr>
          <p:spPr>
            <a:xfrm>
              <a:off x="4694070" y="5841682"/>
              <a:ext cx="1603762" cy="565038"/>
            </a:xfrm>
            <a:prstGeom prst="straightConnector1">
              <a:avLst/>
            </a:prstGeom>
            <a:ln w="50800">
              <a:solidFill>
                <a:schemeClr val="accent4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67FE38B-EF2A-3A8D-0AC0-11DD00A80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1210" y="3925252"/>
              <a:ext cx="3832860" cy="3832860"/>
            </a:xfrm>
            <a:prstGeom prst="rect">
              <a:avLst/>
            </a:prstGeom>
            <a:ln w="25400">
              <a:solidFill>
                <a:schemeClr val="tx1"/>
              </a:solidFill>
            </a:ln>
            <a:effectLst>
              <a:outerShdw blurRad="76200" dir="2700000" sx="102000" sy="102000" algn="tl" rotWithShape="0">
                <a:schemeClr val="accent4">
                  <a:alpha val="40000"/>
                </a:schemeClr>
              </a:outerShdw>
            </a:effectLst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1ABD326-208A-8625-2B5F-E10483EF5E30}"/>
              </a:ext>
            </a:extLst>
          </p:cNvPr>
          <p:cNvGrpSpPr/>
          <p:nvPr/>
        </p:nvGrpSpPr>
        <p:grpSpPr>
          <a:xfrm>
            <a:off x="1940411" y="2887821"/>
            <a:ext cx="4509550" cy="3832860"/>
            <a:chOff x="1325893" y="2523490"/>
            <a:chExt cx="4509550" cy="383286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E760272-C209-6B52-3377-0BB3FFB6C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325893" y="2523490"/>
              <a:ext cx="3832860" cy="3832860"/>
            </a:xfrm>
            <a:prstGeom prst="rect">
              <a:avLst/>
            </a:prstGeom>
            <a:ln w="25400">
              <a:solidFill>
                <a:schemeClr val="tx1"/>
              </a:solidFill>
            </a:ln>
            <a:effectLst>
              <a:outerShdw blurRad="76200" dir="2700000" sx="102000" sy="102000" algn="tl" rotWithShape="0">
                <a:schemeClr val="accent4">
                  <a:alpha val="40000"/>
                </a:schemeClr>
              </a:outerShdw>
            </a:effectLst>
          </p:spPr>
        </p:pic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167328B-3836-EACA-0250-BB5CBB8037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58753" y="2831153"/>
              <a:ext cx="676690" cy="128357"/>
            </a:xfrm>
            <a:prstGeom prst="straightConnector1">
              <a:avLst/>
            </a:prstGeom>
            <a:ln w="50800">
              <a:solidFill>
                <a:schemeClr val="accent4"/>
              </a:solidFill>
              <a:tailEnd type="triangle"/>
            </a:ln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078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15</a:t>
            </a:fld>
            <a:endParaRPr lang="en-US"/>
          </a:p>
        </p:txBody>
      </p:sp>
      <p:pic>
        <p:nvPicPr>
          <p:cNvPr id="7" name="Picture 6" descr="bnc_correlation_matrix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28"/>
          <a:stretch/>
        </p:blipFill>
        <p:spPr>
          <a:xfrm>
            <a:off x="1038080" y="1155700"/>
            <a:ext cx="7077220" cy="57023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bias: choice of features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04200" y="24892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5207000" y="3560802"/>
            <a:ext cx="4025490" cy="2681248"/>
            <a:chOff x="5207000" y="3560802"/>
            <a:chExt cx="4025490" cy="2681248"/>
          </a:xfrm>
        </p:grpSpPr>
        <p:sp>
          <p:nvSpPr>
            <p:cNvPr id="10" name="Oval 9"/>
            <p:cNvSpPr/>
            <p:nvPr/>
          </p:nvSpPr>
          <p:spPr>
            <a:xfrm>
              <a:off x="5207000" y="4035425"/>
              <a:ext cx="2206625" cy="2206625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987890" y="3560802"/>
              <a:ext cx="124460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correlated with verb frequency</a:t>
              </a:r>
            </a:p>
            <a:p>
              <a:r>
                <a:rPr lang="en-US" dirty="0">
                  <a:solidFill>
                    <a:schemeClr val="tx2"/>
                  </a:solidFill>
                </a:rPr>
                <a:t>(</a:t>
              </a:r>
              <a:r>
                <a:rPr lang="en-US" dirty="0">
                  <a:solidFill>
                    <a:schemeClr val="accent2"/>
                  </a:solidFill>
                </a:rPr>
                <a:t>all feat's measured per 1000 words</a:t>
              </a:r>
              <a:r>
                <a:rPr lang="en-US" dirty="0">
                  <a:solidFill>
                    <a:schemeClr val="tx2"/>
                  </a:solidFill>
                </a:rPr>
                <a:t>)</a:t>
              </a:r>
            </a:p>
          </p:txBody>
        </p:sp>
        <p:cxnSp>
          <p:nvCxnSpPr>
            <p:cNvPr id="15" name="Straight Arrow Connector 14"/>
            <p:cNvCxnSpPr>
              <a:cxnSpLocks/>
            </p:cNvCxnSpPr>
            <p:nvPr/>
          </p:nvCxnSpPr>
          <p:spPr>
            <a:xfrm flipH="1">
              <a:off x="7239000" y="3921125"/>
              <a:ext cx="831850" cy="655340"/>
            </a:xfrm>
            <a:prstGeom prst="straightConnector1">
              <a:avLst/>
            </a:prstGeom>
            <a:ln w="38100" cmpd="sng"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0" y="1028700"/>
            <a:ext cx="4409043" cy="2184400"/>
            <a:chOff x="-177800" y="1460500"/>
            <a:chExt cx="4409043" cy="2184400"/>
          </a:xfrm>
        </p:grpSpPr>
        <p:sp>
          <p:nvSpPr>
            <p:cNvPr id="12" name="Oval 11"/>
            <p:cNvSpPr/>
            <p:nvPr/>
          </p:nvSpPr>
          <p:spPr>
            <a:xfrm>
              <a:off x="1930400" y="1460500"/>
              <a:ext cx="2300843" cy="2184400"/>
            </a:xfrm>
            <a:prstGeom prst="ellipse">
              <a:avLst/>
            </a:prstGeom>
            <a:noFill/>
            <a:ln w="57150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177800" y="1617365"/>
              <a:ext cx="1079500" cy="92333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dirty="0">
                  <a:solidFill>
                    <a:schemeClr val="tx2"/>
                  </a:solidFill>
                </a:rPr>
                <a:t>correlated with noun frequency</a:t>
              </a:r>
            </a:p>
          </p:txBody>
        </p:sp>
        <p:cxnSp>
          <p:nvCxnSpPr>
            <p:cNvPr id="17" name="Straight Arrow Connector 16"/>
            <p:cNvCxnSpPr>
              <a:stCxn id="16" idx="3"/>
            </p:cNvCxnSpPr>
            <p:nvPr/>
          </p:nvCxnSpPr>
          <p:spPr>
            <a:xfrm>
              <a:off x="901700" y="2079030"/>
              <a:ext cx="1028700" cy="270480"/>
            </a:xfrm>
            <a:prstGeom prst="straightConnector1">
              <a:avLst/>
            </a:prstGeom>
            <a:ln w="38100" cmpd="sng"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1BBB4C8-249A-974F-153E-8FBABE9BEFEC}"/>
              </a:ext>
            </a:extLst>
          </p:cNvPr>
          <p:cNvSpPr txBox="1"/>
          <p:nvPr/>
        </p:nvSpPr>
        <p:spPr>
          <a:xfrm rot="16200000">
            <a:off x="-1437627" y="3461078"/>
            <a:ext cx="3780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4"/>
                </a:solidFill>
              </a:rPr>
              <a:t>correlation matrix</a:t>
            </a:r>
          </a:p>
        </p:txBody>
      </p:sp>
    </p:spTree>
    <p:extLst>
      <p:ext uri="{BB962C8B-B14F-4D97-AF65-F5344CB8AC3E}">
        <p14:creationId xmlns:p14="http://schemas.microsoft.com/office/powerpoint/2010/main" val="1752647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bias: choice of text samples</a:t>
            </a:r>
          </a:p>
        </p:txBody>
      </p:sp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1336675"/>
            <a:ext cx="3074242" cy="3522915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13" name="Oval 12"/>
          <p:cNvSpPr/>
          <p:nvPr/>
        </p:nvSpPr>
        <p:spPr>
          <a:xfrm>
            <a:off x="7362409" y="2287171"/>
            <a:ext cx="216568" cy="216568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/>
          <p:cNvSpPr/>
          <p:nvPr/>
        </p:nvSpPr>
        <p:spPr>
          <a:xfrm>
            <a:off x="8272799" y="1491456"/>
            <a:ext cx="216568" cy="21656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7856876" y="1935185"/>
            <a:ext cx="402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>
                <a:solidFill>
                  <a:schemeClr val="accent3"/>
                </a:solidFill>
              </a:rPr>
              <a:t>?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72838" y="1708024"/>
            <a:ext cx="402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4522973-BD76-9C47-B1A3-342A24F3F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8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8" grpId="0" animBg="1"/>
      <p:bldP spid="14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Interpretation bias</a:t>
            </a:r>
          </a:p>
        </p:txBody>
      </p:sp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1336675"/>
            <a:ext cx="3074242" cy="3522915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grpSp>
        <p:nvGrpSpPr>
          <p:cNvPr id="23" name="Group 22"/>
          <p:cNvGrpSpPr/>
          <p:nvPr/>
        </p:nvGrpSpPr>
        <p:grpSpPr>
          <a:xfrm>
            <a:off x="673768" y="2794000"/>
            <a:ext cx="6704932" cy="1955800"/>
            <a:chOff x="596900" y="2794000"/>
            <a:chExt cx="6781800" cy="1955800"/>
          </a:xfrm>
        </p:grpSpPr>
        <p:cxnSp>
          <p:nvCxnSpPr>
            <p:cNvPr id="9" name="Straight Arrow Connector 8"/>
            <p:cNvCxnSpPr/>
            <p:nvPr/>
          </p:nvCxnSpPr>
          <p:spPr>
            <a:xfrm flipV="1">
              <a:off x="596900" y="2794000"/>
              <a:ext cx="5384800" cy="1068137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596900" y="3862137"/>
              <a:ext cx="6781800" cy="887663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4686300" y="6024680"/>
            <a:ext cx="1905264" cy="592020"/>
            <a:chOff x="4686300" y="6024680"/>
            <a:chExt cx="1905264" cy="592020"/>
          </a:xfrm>
        </p:grpSpPr>
        <p:cxnSp>
          <p:nvCxnSpPr>
            <p:cNvPr id="17" name="Straight Arrow Connector 16"/>
            <p:cNvCxnSpPr/>
            <p:nvPr/>
          </p:nvCxnSpPr>
          <p:spPr>
            <a:xfrm flipV="1">
              <a:off x="4686300" y="6356350"/>
              <a:ext cx="1559181" cy="260350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219295" y="6024680"/>
              <a:ext cx="37226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>
                  <a:solidFill>
                    <a:schemeClr val="accent2"/>
                  </a:solidFill>
                </a:rPr>
                <a:t>?</a:t>
              </a:r>
            </a:p>
          </p:txBody>
        </p:sp>
      </p:grpSp>
      <p:sp>
        <p:nvSpPr>
          <p:cNvPr id="14" name="Oval 13"/>
          <p:cNvSpPr/>
          <p:nvPr/>
        </p:nvSpPr>
        <p:spPr>
          <a:xfrm>
            <a:off x="7362409" y="2287171"/>
            <a:ext cx="216568" cy="216568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Oval 14"/>
          <p:cNvSpPr/>
          <p:nvPr/>
        </p:nvSpPr>
        <p:spPr>
          <a:xfrm>
            <a:off x="8272799" y="1491456"/>
            <a:ext cx="216568" cy="216568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Box 15"/>
          <p:cNvSpPr txBox="1"/>
          <p:nvPr/>
        </p:nvSpPr>
        <p:spPr>
          <a:xfrm>
            <a:off x="7856876" y="1935185"/>
            <a:ext cx="402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>
                <a:solidFill>
                  <a:schemeClr val="accent3"/>
                </a:solidFill>
              </a:rPr>
              <a:t>?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72838" y="1708024"/>
            <a:ext cx="402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EB4549C-60D8-A947-BA58-EF43C344C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7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DA1C82-F33B-AFE7-3F8F-EF492FCC7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CFBFA-6C7F-FD17-B43E-6C5AB2DB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8BAA3E-70AA-9711-1693-FC1518E29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 descr="Biber1993chum_tab2_p335.pdf">
            <a:extLst>
              <a:ext uri="{FF2B5EF4-FFF2-40B4-BE49-F238E27FC236}">
                <a16:creationId xmlns:a16="http://schemas.microsoft.com/office/drawing/2014/main" id="{6172C792-887C-E079-87C7-A9B8C874DC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25" b="23764"/>
          <a:stretch/>
        </p:blipFill>
        <p:spPr>
          <a:xfrm>
            <a:off x="335177" y="1205072"/>
            <a:ext cx="8808823" cy="56529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5A7AEC-B266-B226-8D28-EB45B187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Interpretation bias</a:t>
            </a:r>
          </a:p>
        </p:txBody>
      </p:sp>
    </p:spTree>
    <p:extLst>
      <p:ext uri="{BB962C8B-B14F-4D97-AF65-F5344CB8AC3E}">
        <p14:creationId xmlns:p14="http://schemas.microsoft.com/office/powerpoint/2010/main" val="2023204191"/>
      </p:ext>
    </p:extLst>
  </p:cSld>
  <p:clrMapOvr>
    <a:masterClrMapping/>
  </p:clrMapOvr>
  <p:transition spd="slow">
    <p:strips dir="r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19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Variation between texts is ignored</a:t>
            </a:r>
          </a:p>
        </p:txBody>
      </p:sp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1336675"/>
            <a:ext cx="3074242" cy="3522915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16" name="Group 15"/>
          <p:cNvGrpSpPr/>
          <p:nvPr/>
        </p:nvGrpSpPr>
        <p:grpSpPr>
          <a:xfrm>
            <a:off x="4944980" y="5391996"/>
            <a:ext cx="3945020" cy="830997"/>
            <a:chOff x="5605885" y="1862081"/>
            <a:chExt cx="3945020" cy="830997"/>
          </a:xfrm>
        </p:grpSpPr>
        <p:sp>
          <p:nvSpPr>
            <p:cNvPr id="17" name="TextBox 16"/>
            <p:cNvSpPr txBox="1"/>
            <p:nvPr/>
          </p:nvSpPr>
          <p:spPr>
            <a:xfrm>
              <a:off x="6709719" y="1862081"/>
              <a:ext cx="284118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accent2"/>
                  </a:solidFill>
                </a:rPr>
                <a:t>“confidence” ellipse</a:t>
              </a:r>
            </a:p>
            <a:p>
              <a:r>
                <a:rPr lang="en-US" sz="2400">
                  <a:solidFill>
                    <a:schemeClr val="accent1"/>
                  </a:solidFill>
                </a:rPr>
                <a:t>(➞ significance)</a:t>
              </a: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 flipV="1">
              <a:off x="5605885" y="1862082"/>
              <a:ext cx="1103834" cy="214719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5C75E78-8F5B-F848-A256-B24176BDA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41519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Linguistic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8712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Variation of a quantitative linguistic feature</a:t>
            </a:r>
          </a:p>
          <a:p>
            <a:pPr lvl="1"/>
            <a:r>
              <a:rPr lang="en-US"/>
              <a:t>frequency of passive, past perfect, split infinitive, …</a:t>
            </a:r>
          </a:p>
          <a:p>
            <a:pPr lvl="1"/>
            <a:r>
              <a:rPr lang="en-US"/>
              <a:t>frequency of expression, semantic field, topic, …</a:t>
            </a:r>
          </a:p>
          <a:p>
            <a:pPr lvl="1"/>
            <a:r>
              <a:rPr lang="en-US"/>
              <a:t>association strength, lexical density, productivity, …</a:t>
            </a:r>
          </a:p>
          <a:p>
            <a:pPr lvl="1"/>
            <a:endParaRPr lang="en-US"/>
          </a:p>
          <a:p>
            <a:pPr marL="0" indent="0">
              <a:buNone/>
            </a:pPr>
            <a:r>
              <a:rPr lang="en-US"/>
              <a:t>across</a:t>
            </a:r>
          </a:p>
          <a:p>
            <a:pPr lvl="1"/>
            <a:r>
              <a:rPr lang="en-US"/>
              <a:t>languages and language varieties</a:t>
            </a:r>
          </a:p>
          <a:p>
            <a:pPr lvl="1"/>
            <a:r>
              <a:rPr lang="en-US"/>
              <a:t>regions &amp; social strata</a:t>
            </a:r>
          </a:p>
          <a:p>
            <a:pPr lvl="1"/>
            <a:r>
              <a:rPr lang="en-US"/>
              <a:t>time (diachronic change)</a:t>
            </a:r>
          </a:p>
          <a:p>
            <a:pPr lvl="1"/>
            <a:r>
              <a:rPr lang="en-US"/>
              <a:t>individual speakers &amp; discourses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F9BA4-DA80-6243-A0CD-04B2E3DD0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227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bias: choice of texts (redux)</a:t>
            </a:r>
          </a:p>
        </p:txBody>
      </p:sp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1336675"/>
            <a:ext cx="3074242" cy="3522915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grpSp>
        <p:nvGrpSpPr>
          <p:cNvPr id="9" name="Group 8"/>
          <p:cNvGrpSpPr/>
          <p:nvPr/>
        </p:nvGrpSpPr>
        <p:grpSpPr>
          <a:xfrm>
            <a:off x="5498432" y="5391996"/>
            <a:ext cx="3188368" cy="461665"/>
            <a:chOff x="6159337" y="1862081"/>
            <a:chExt cx="3188368" cy="461665"/>
          </a:xfrm>
        </p:grpSpPr>
        <p:sp>
          <p:nvSpPr>
            <p:cNvPr id="10" name="TextBox 9"/>
            <p:cNvSpPr txBox="1"/>
            <p:nvPr/>
          </p:nvSpPr>
          <p:spPr>
            <a:xfrm>
              <a:off x="6709719" y="1862081"/>
              <a:ext cx="26379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accent2"/>
                  </a:solidFill>
                </a:rPr>
                <a:t>Bootstrapping</a:t>
              </a:r>
            </a:p>
          </p:txBody>
        </p:sp>
        <p:cxnSp>
          <p:nvCxnSpPr>
            <p:cNvPr id="11" name="Straight Arrow Connector 10"/>
            <p:cNvCxnSpPr>
              <a:stCxn id="10" idx="1"/>
            </p:cNvCxnSpPr>
            <p:nvPr/>
          </p:nvCxnSpPr>
          <p:spPr>
            <a:xfrm flipH="1" flipV="1">
              <a:off x="6159337" y="1862082"/>
              <a:ext cx="550382" cy="230832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92FE7D9F-65B9-D94D-A7E1-D2827AF7A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And there's the magic number …</a:t>
            </a:r>
          </a:p>
        </p:txBody>
      </p:sp>
      <p:pic>
        <p:nvPicPr>
          <p:cNvPr id="7" name="Picture 6" descr="Biber1993cl_fig1_p23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700" y="1336675"/>
            <a:ext cx="3074242" cy="3522915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grpSp>
        <p:nvGrpSpPr>
          <p:cNvPr id="9" name="Group 8"/>
          <p:cNvGrpSpPr/>
          <p:nvPr/>
        </p:nvGrpSpPr>
        <p:grpSpPr>
          <a:xfrm>
            <a:off x="5498433" y="5391996"/>
            <a:ext cx="3298326" cy="830997"/>
            <a:chOff x="6159338" y="1862081"/>
            <a:chExt cx="3298326" cy="830997"/>
          </a:xfrm>
        </p:grpSpPr>
        <p:sp>
          <p:nvSpPr>
            <p:cNvPr id="10" name="TextBox 9"/>
            <p:cNvSpPr txBox="1"/>
            <p:nvPr/>
          </p:nvSpPr>
          <p:spPr>
            <a:xfrm>
              <a:off x="6709718" y="1862081"/>
              <a:ext cx="274794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>
                  <a:solidFill>
                    <a:schemeClr val="accent2"/>
                  </a:solidFill>
                </a:rPr>
                <a:t>3-factor analysis</a:t>
              </a:r>
              <a:br>
                <a:rPr lang="en-US" sz="2400">
                  <a:solidFill>
                    <a:schemeClr val="accent2"/>
                  </a:solidFill>
                </a:rPr>
              </a:br>
              <a:r>
                <a:rPr lang="en-US" sz="2400">
                  <a:solidFill>
                    <a:schemeClr val="accent2"/>
                  </a:solidFill>
                </a:rPr>
                <a:t>(instead of 4 factors)</a:t>
              </a:r>
            </a:p>
          </p:txBody>
        </p:sp>
        <p:cxnSp>
          <p:nvCxnSpPr>
            <p:cNvPr id="11" name="Straight Arrow Connector 10"/>
            <p:cNvCxnSpPr>
              <a:stCxn id="10" idx="1"/>
            </p:cNvCxnSpPr>
            <p:nvPr/>
          </p:nvCxnSpPr>
          <p:spPr>
            <a:xfrm flipH="1" flipV="1">
              <a:off x="6159338" y="1862082"/>
              <a:ext cx="550380" cy="415498"/>
            </a:xfrm>
            <a:prstGeom prst="straightConnector1">
              <a:avLst/>
            </a:prstGeom>
            <a:ln>
              <a:tailEnd type="arrow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11639"/>
      </p:ext>
    </p:extLst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Blindness to subtle patterns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5899150" y="1308100"/>
            <a:ext cx="3244850" cy="4818063"/>
          </a:xfrm>
        </p:spPr>
        <p:txBody>
          <a:bodyPr>
            <a:normAutofit/>
          </a:bodyPr>
          <a:lstStyle/>
          <a:p>
            <a:r>
              <a:rPr lang="en-US" sz="2400"/>
              <a:t>But research shows that author gender can be identified</a:t>
            </a:r>
            <a:br>
              <a:rPr lang="en-US" sz="2400"/>
            </a:br>
            <a:r>
              <a:rPr lang="en-US" sz="2400"/>
              <a:t>with high accuracy</a:t>
            </a:r>
          </a:p>
          <a:p>
            <a:pPr lvl="1"/>
            <a:r>
              <a:rPr lang="en-US" sz="2000"/>
              <a:t>Koppel et al. (2003):</a:t>
            </a:r>
            <a:br>
              <a:rPr lang="en-US" sz="2000"/>
            </a:br>
            <a:r>
              <a:rPr lang="en-US" sz="2000"/>
              <a:t>77.3% with function words + POS n-grams</a:t>
            </a:r>
          </a:p>
          <a:p>
            <a:pPr lvl="1"/>
            <a:r>
              <a:rPr lang="en-US" sz="2000"/>
              <a:t>Gasthaus (2007):</a:t>
            </a:r>
            <a:br>
              <a:rPr lang="en-US" sz="2000"/>
            </a:br>
            <a:r>
              <a:rPr lang="en-US" sz="2000"/>
              <a:t>82.9% with SVM on Biber features</a:t>
            </a:r>
          </a:p>
          <a:p>
            <a:r>
              <a:rPr lang="en-US" sz="2400"/>
              <a:t>This dataset:</a:t>
            </a:r>
            <a:br>
              <a:rPr lang="en-US" sz="2400"/>
            </a:br>
            <a:r>
              <a:rPr lang="en-US" sz="2400"/>
              <a:t>82.3% accuracy</a:t>
            </a:r>
          </a:p>
          <a:p>
            <a:pPr lvl="1"/>
            <a:r>
              <a:rPr lang="en-US" sz="2000"/>
              <a:t>baseline: 73.1%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50" y="1171575"/>
            <a:ext cx="5549900" cy="55499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9A5DC9-90BF-A14F-9B52-1E993B44D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1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nc_sex_lda_reveal">
            <a:hlinkClick r:id="" action="ppaction://media"/>
            <a:extLst>
              <a:ext uri="{FF2B5EF4-FFF2-40B4-BE49-F238E27FC236}">
                <a16:creationId xmlns:a16="http://schemas.microsoft.com/office/drawing/2014/main" id="{CB798446-5C2A-8D6E-40FB-82F4BA726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04"/>
          <a:stretch/>
        </p:blipFill>
        <p:spPr>
          <a:xfrm>
            <a:off x="0" y="845574"/>
            <a:ext cx="7842690" cy="5875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8AC954-FF95-5D98-9E86-E88571D36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Blindness to subtle patterns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0148E-AA1D-9682-91DA-30A0E3CFC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CFD58-41CE-9BB0-BC97-151DE7A80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74A4A-6EA2-1352-B908-8F892BE43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 smtClean="0"/>
              <a:t>23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E9E057C-ED6B-2F4B-F2D5-5E3FE4792D8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103" b="90537"/>
          <a:stretch/>
        </p:blipFill>
        <p:spPr>
          <a:xfrm>
            <a:off x="7070740" y="1301778"/>
            <a:ext cx="1229150" cy="648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EBF40CE-B7AB-89DB-00C4-6D5928B7A1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4136" b="83333"/>
          <a:stretch/>
        </p:blipFill>
        <p:spPr>
          <a:xfrm>
            <a:off x="7151856" y="2236174"/>
            <a:ext cx="184466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45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Geometric Multivariate Analysis</a:t>
            </a:r>
            <a:br>
              <a:rPr lang="en-US">
                <a:solidFill>
                  <a:prstClr val="black"/>
                </a:solidFill>
              </a:rPr>
            </a:br>
            <a:r>
              <a:rPr lang="en-US" sz="1800">
                <a:solidFill>
                  <a:srgbClr val="7F387B"/>
                </a:solidFill>
                <a:latin typeface="Calibri"/>
                <a:cs typeface="+mn-cs"/>
              </a:rPr>
              <a:t>(Diwersy, Evert &amp; Neumann 2014; Evert &amp; Neumann 2017; Neumann &amp; Evert 2021)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 anchor="b">
            <a:normAutofit/>
          </a:bodyPr>
          <a:lstStyle/>
          <a:p>
            <a:pPr marL="0" indent="0">
              <a:buNone/>
            </a:pPr>
            <a:r>
              <a:rPr lang="en-US" sz="2000" dirty="0"/>
              <a:t>Online supplements: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https://www.stephanie-evert.de/</a:t>
            </a:r>
            <a:br>
              <a:rPr lang="en-US" sz="2000" dirty="0">
                <a:hlinkClick r:id="rId3"/>
              </a:rPr>
            </a:br>
            <a:r>
              <a:rPr lang="en-US" sz="2000" dirty="0">
                <a:hlinkClick r:id="rId3"/>
              </a:rPr>
              <a:t>PUB/EvertNeumann2017/</a:t>
            </a:r>
            <a:endParaRPr lang="en-US" sz="2000" dirty="0"/>
          </a:p>
          <a:p>
            <a:pPr marL="0" indent="0">
              <a:buNone/>
            </a:pPr>
            <a:r>
              <a:rPr lang="en-US" sz="2000" dirty="0">
                <a:hlinkClick r:id="rId4"/>
              </a:rPr>
              <a:t>https://www.stephanie-evert.de/</a:t>
            </a:r>
            <a:br>
              <a:rPr lang="en-US" sz="2000" dirty="0">
                <a:hlinkClick r:id="rId4"/>
              </a:rPr>
            </a:br>
            <a:r>
              <a:rPr lang="en-US" sz="2000" dirty="0">
                <a:hlinkClick r:id="rId4"/>
              </a:rPr>
              <a:t>PUB/NeumannEvert2021/</a:t>
            </a:r>
            <a:r>
              <a:rPr lang="en-US" sz="2000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24</a:t>
            </a:fld>
            <a:endParaRPr lang="en-US"/>
          </a:p>
        </p:txBody>
      </p:sp>
      <p:pic>
        <p:nvPicPr>
          <p:cNvPr id="14" name="Content Placeholder 13" descr="sascha_stella.jpg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5" b="79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1487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Geometric Multivariate Analysis</a:t>
            </a:r>
            <a:br>
              <a:rPr lang="en-US">
                <a:solidFill>
                  <a:prstClr val="black"/>
                </a:solidFill>
              </a:rPr>
            </a:br>
            <a:r>
              <a:rPr lang="en-US" sz="1800">
                <a:solidFill>
                  <a:srgbClr val="7F387B"/>
                </a:solidFill>
                <a:latin typeface="Calibri"/>
                <a:cs typeface="+mn-cs"/>
              </a:rPr>
              <a:t>(Diwersy, Evert &amp; Neumann 2014; Evert &amp; Neumann 2017; Neumann &amp; Evert 2021)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25</a:t>
            </a:fld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57200" y="1417638"/>
            <a:ext cx="8369300" cy="507846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8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Axiom: (Euclidean) distance = similarity of texts</a:t>
            </a:r>
          </a:p>
          <a:p>
            <a:pPr lvl="1"/>
            <a:r>
              <a:rPr lang="en-US"/>
              <a:t>depends crucially on theoretically motivated features</a:t>
            </a:r>
          </a:p>
          <a:p>
            <a:r>
              <a:rPr lang="en-US"/>
              <a:t>Visualization ➞ interpret geometric configuration</a:t>
            </a:r>
          </a:p>
          <a:p>
            <a:pPr lvl="1"/>
            <a:r>
              <a:rPr lang="en-US"/>
              <a:t>latent dimensions as geometric projections</a:t>
            </a:r>
          </a:p>
          <a:p>
            <a:pPr lvl="1"/>
            <a:r>
              <a:rPr lang="en-US"/>
              <a:t>orthogonal projection = perspective on data</a:t>
            </a:r>
          </a:p>
          <a:p>
            <a:pPr lvl="1"/>
            <a:r>
              <a:rPr lang="en-US"/>
              <a:t>method: principal component analysis (PCA)</a:t>
            </a:r>
          </a:p>
          <a:p>
            <a:r>
              <a:rPr lang="en-US"/>
              <a:t>Minimally supervised intervention</a:t>
            </a:r>
          </a:p>
          <a:p>
            <a:pPr lvl="1"/>
            <a:r>
              <a:rPr lang="en-US"/>
              <a:t>based on externally observable, theory-neutral information</a:t>
            </a:r>
          </a:p>
          <a:p>
            <a:pPr lvl="1"/>
            <a:r>
              <a:rPr lang="en-US"/>
              <a:t>method: linear discriminant analysis (LDA)</a:t>
            </a:r>
          </a:p>
          <a:p>
            <a:r>
              <a:rPr lang="en-US"/>
              <a:t>Bootstrapping / cross-validation to assess significance</a:t>
            </a:r>
          </a:p>
          <a:p>
            <a:r>
              <a:rPr lang="en-US"/>
              <a:t>Cautious interpretation of feature weights</a:t>
            </a:r>
          </a:p>
        </p:txBody>
      </p:sp>
    </p:spTree>
    <p:extLst>
      <p:ext uri="{BB962C8B-B14F-4D97-AF65-F5344CB8AC3E}">
        <p14:creationId xmlns:p14="http://schemas.microsoft.com/office/powerpoint/2010/main" val="193399872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study: CroCo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07400" cy="4756150"/>
          </a:xfrm>
        </p:spPr>
        <p:txBody>
          <a:bodyPr/>
          <a:lstStyle/>
          <a:p>
            <a:r>
              <a:rPr lang="en-US" dirty="0"/>
              <a:t>CroCo: parallel corpus English/German</a:t>
            </a:r>
          </a:p>
          <a:p>
            <a:pPr lvl="1"/>
            <a:r>
              <a:rPr lang="en-US" dirty="0"/>
              <a:t>English-German and German-English translation pairs</a:t>
            </a:r>
          </a:p>
          <a:p>
            <a:pPr lvl="1"/>
            <a:r>
              <a:rPr lang="en-US" dirty="0"/>
              <a:t>we use 298 texts from 5 different genres</a:t>
            </a:r>
            <a:br>
              <a:rPr lang="en-US" dirty="0"/>
            </a:br>
            <a:r>
              <a:rPr lang="en-US" dirty="0"/>
              <a:t>(excluded: instruction manuals, tourism, fiction)</a:t>
            </a:r>
          </a:p>
          <a:p>
            <a:r>
              <a:rPr lang="en-US" dirty="0"/>
              <a:t>28 lexico-grammatical features (Neumann 2013)</a:t>
            </a:r>
          </a:p>
          <a:p>
            <a:pPr lvl="1"/>
            <a:r>
              <a:rPr lang="en-US" dirty="0"/>
              <a:t>comparable between languages</a:t>
            </a:r>
          </a:p>
          <a:p>
            <a:pPr lvl="1"/>
            <a:r>
              <a:rPr lang="en-US" dirty="0"/>
              <a:t>inspired by SFL and translation studies</a:t>
            </a:r>
          </a:p>
          <a:p>
            <a:r>
              <a:rPr lang="en-US" dirty="0"/>
              <a:t>Text = point in 28-dimensional feature space</a:t>
            </a:r>
          </a:p>
          <a:p>
            <a:r>
              <a:rPr lang="en-US" dirty="0"/>
              <a:t>Research hypotheses: </a:t>
            </a:r>
            <a:r>
              <a:rPr lang="en-US" dirty="0">
                <a:solidFill>
                  <a:schemeClr val="accent2"/>
                </a:solidFill>
              </a:rPr>
              <a:t>shining through </a:t>
            </a:r>
            <a:r>
              <a:rPr lang="en-US" dirty="0"/>
              <a:t>(Teich 2003), </a:t>
            </a:r>
            <a:r>
              <a:rPr lang="en-US" dirty="0">
                <a:solidFill>
                  <a:schemeClr val="accent2"/>
                </a:solidFill>
              </a:rPr>
              <a:t>prestige effect</a:t>
            </a:r>
            <a:r>
              <a:rPr lang="en-US" dirty="0"/>
              <a:t> (Toury 2012)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10414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7F387B"/>
                </a:solidFill>
              </a:rPr>
              <a:t>(Neumann 2013; Evert &amp; Neumann 2017)</a:t>
            </a:r>
            <a:endParaRPr lang="en-US">
              <a:solidFill>
                <a:schemeClr val="accent4"/>
              </a:solidFill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1FD6D68A-1F5E-5849-9781-3C8E5307D140}"/>
              </a:ext>
            </a:extLst>
          </p:cNvPr>
          <p:cNvSpPr/>
          <p:nvPr/>
        </p:nvSpPr>
        <p:spPr>
          <a:xfrm>
            <a:off x="6272386" y="659783"/>
            <a:ext cx="2723137" cy="1501898"/>
          </a:xfrm>
          <a:prstGeom prst="wedgeRoundRectCallout">
            <a:avLst>
              <a:gd name="adj1" fmla="val -46407"/>
              <a:gd name="adj2" fmla="val 80401"/>
              <a:gd name="adj3" fmla="val 16667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36000" rIns="36000" rtlCol="0" anchor="ctr"/>
          <a:lstStyle/>
          <a:p>
            <a:pPr marL="360363" indent="-360363">
              <a:spcAft>
                <a:spcPts val="1200"/>
              </a:spcAft>
            </a:pPr>
            <a:r>
              <a:rPr lang="de-DE" b="1"/>
              <a:t>genre</a:t>
            </a:r>
            <a:r>
              <a:rPr lang="de-DE"/>
              <a:t>: language-external</a:t>
            </a:r>
            <a:br>
              <a:rPr lang="de-DE"/>
            </a:br>
            <a:r>
              <a:rPr lang="de-DE" sz="1600"/>
              <a:t>situation + purpose</a:t>
            </a:r>
          </a:p>
          <a:p>
            <a:pPr marL="360363" indent="-360363">
              <a:spcAft>
                <a:spcPts val="1200"/>
              </a:spcAft>
            </a:pPr>
            <a:r>
              <a:rPr lang="de-DE" b="1"/>
              <a:t>register</a:t>
            </a:r>
            <a:r>
              <a:rPr lang="de-DE"/>
              <a:t>: language-internal</a:t>
            </a:r>
            <a:br>
              <a:rPr lang="de-DE"/>
            </a:br>
            <a:r>
              <a:rPr lang="de-DE" sz="1600"/>
              <a:t>co-occurrence patterns of linguistic features</a:t>
            </a:r>
          </a:p>
        </p:txBody>
      </p:sp>
    </p:spTree>
    <p:extLst>
      <p:ext uri="{BB962C8B-B14F-4D97-AF65-F5344CB8AC3E}">
        <p14:creationId xmlns:p14="http://schemas.microsoft.com/office/powerpoint/2010/main" val="35393327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Feature design:</a:t>
            </a:r>
            <a:br>
              <a:rPr lang="de-DE"/>
            </a:br>
            <a:r>
              <a:rPr lang="de-DE"/>
              <a:t>avoid “obvious” correlations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447" y="1600200"/>
            <a:ext cx="7249105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27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15746" y="5338583"/>
            <a:ext cx="1562583" cy="1200329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r>
              <a:rPr lang="en-US">
                <a:solidFill>
                  <a:schemeClr val="tx2"/>
                </a:solidFill>
              </a:rPr>
              <a:t>suitable unit of measurement</a:t>
            </a:r>
          </a:p>
          <a:p>
            <a:r>
              <a:rPr lang="en-US">
                <a:solidFill>
                  <a:schemeClr val="tx2"/>
                </a:solidFill>
              </a:rPr>
              <a:t>(</a:t>
            </a:r>
            <a:r>
              <a:rPr lang="en-US">
                <a:solidFill>
                  <a:schemeClr val="accent2"/>
                </a:solidFill>
              </a:rPr>
              <a:t>not</a:t>
            </a:r>
            <a:r>
              <a:rPr lang="en-US" b="1">
                <a:solidFill>
                  <a:schemeClr val="accent2"/>
                </a:solidFill>
              </a:rPr>
              <a:t> </a:t>
            </a:r>
            <a:r>
              <a:rPr lang="en-US">
                <a:solidFill>
                  <a:schemeClr val="accent2"/>
                </a:solidFill>
              </a:rPr>
              <a:t>always per 1000 words!</a:t>
            </a:r>
            <a:r>
              <a:rPr lang="en-US">
                <a:solidFill>
                  <a:schemeClr val="tx2"/>
                </a:solidFill>
              </a:rPr>
              <a:t>)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678329" y="5555848"/>
            <a:ext cx="1203767" cy="382899"/>
          </a:xfrm>
          <a:prstGeom prst="straightConnector1">
            <a:avLst/>
          </a:prstGeom>
          <a:ln w="381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310B43F-448E-5A46-B925-0D4A761D7A2A}"/>
              </a:ext>
            </a:extLst>
          </p:cNvPr>
          <p:cNvSpPr/>
          <p:nvPr/>
        </p:nvSpPr>
        <p:spPr>
          <a:xfrm>
            <a:off x="1944019" y="1437613"/>
            <a:ext cx="3362632" cy="831370"/>
          </a:xfrm>
          <a:prstGeom prst="wedgeRoundRectCallout">
            <a:avLst>
              <a:gd name="adj1" fmla="val 40161"/>
              <a:gd name="adj2" fmla="val 84289"/>
              <a:gd name="adj3" fmla="val 16667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108000" rIns="36000" rtlCol="0" anchor="ctr"/>
          <a:lstStyle/>
          <a:p>
            <a:pPr marL="360363" indent="-360363">
              <a:spcAft>
                <a:spcPts val="1200"/>
              </a:spcAft>
            </a:pPr>
            <a:r>
              <a:rPr lang="de-DE" sz="2000" b="1"/>
              <a:t>variationist</a:t>
            </a:r>
            <a:r>
              <a:rPr lang="de-DE" sz="2000"/>
              <a:t> perspective</a:t>
            </a:r>
            <a:br>
              <a:rPr lang="de-DE" sz="2000"/>
            </a:br>
            <a:r>
              <a:rPr lang="de-DE"/>
              <a:t>but for mathematical reasons</a:t>
            </a:r>
          </a:p>
        </p:txBody>
      </p:sp>
    </p:spTree>
    <p:extLst>
      <p:ext uri="{BB962C8B-B14F-4D97-AF65-F5344CB8AC3E}">
        <p14:creationId xmlns:p14="http://schemas.microsoft.com/office/powerpoint/2010/main" val="4203498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Feature scaling:</a:t>
            </a:r>
            <a:br>
              <a:rPr lang="de-DE"/>
            </a:br>
            <a:r>
              <a:rPr lang="de-DE"/>
              <a:t>same contribution to Euclidean distances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447" y="1600200"/>
            <a:ext cx="7249105" cy="452596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214658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scaling</a:t>
            </a:r>
            <a:r>
              <a:rPr lang="de-DE" dirty="0"/>
              <a:t>:</a:t>
            </a:r>
            <a:br>
              <a:rPr lang="de-DE" dirty="0"/>
            </a:br>
            <a:r>
              <a:rPr lang="de-DE" dirty="0"/>
              <a:t>optional </a:t>
            </a:r>
            <a:r>
              <a:rPr lang="de-DE" dirty="0" err="1"/>
              <a:t>signed</a:t>
            </a:r>
            <a:r>
              <a:rPr lang="de-DE" dirty="0"/>
              <a:t> log </a:t>
            </a:r>
            <a:r>
              <a:rPr lang="de-DE" dirty="0" err="1"/>
              <a:t>transformation</a:t>
            </a:r>
            <a:endParaRPr lang="de-DE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947447" y="1600200"/>
            <a:ext cx="7249105" cy="452596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23814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Studying linguistic variation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/>
          <a:lstStyle/>
          <a:p>
            <a:r>
              <a:rPr lang="en-US"/>
              <a:t>Univariate approach</a:t>
            </a:r>
          </a:p>
          <a:p>
            <a:pPr lvl="1"/>
            <a:r>
              <a:rPr lang="en-US"/>
              <a:t>compare single feature across two or more conditions</a:t>
            </a:r>
          </a:p>
          <a:p>
            <a:pPr lvl="1"/>
            <a:r>
              <a:rPr lang="en-US"/>
              <a:t>e.g. AmE vs. BrE vs. IndE vs. … </a:t>
            </a:r>
            <a:r>
              <a:rPr lang="en-US">
                <a:solidFill>
                  <a:schemeClr val="accent1"/>
                </a:solidFill>
              </a:rPr>
              <a:t>/</a:t>
            </a:r>
            <a:r>
              <a:rPr lang="en-US"/>
              <a:t> male vs. female </a:t>
            </a:r>
            <a:r>
              <a:rPr lang="en-US">
                <a:solidFill>
                  <a:srgbClr val="3365A2"/>
                </a:solidFill>
              </a:rPr>
              <a:t>/</a:t>
            </a:r>
            <a:r>
              <a:rPr lang="en-US"/>
              <a:t> etc.</a:t>
            </a:r>
          </a:p>
          <a:p>
            <a:pPr lvl="1"/>
            <a:r>
              <a:rPr lang="en-US">
                <a:solidFill>
                  <a:schemeClr val="accent2"/>
                </a:solidFill>
              </a:rPr>
              <a:t>corpus frequency comparison</a:t>
            </a:r>
            <a:endParaRPr lang="en-US"/>
          </a:p>
          <a:p>
            <a:r>
              <a:rPr lang="en-US"/>
              <a:t>Regression approach</a:t>
            </a:r>
          </a:p>
          <a:p>
            <a:pPr lvl="1"/>
            <a:r>
              <a:rPr lang="en-US"/>
              <a:t>predict single quantity from multiple explanatory factors</a:t>
            </a:r>
          </a:p>
          <a:p>
            <a:r>
              <a:rPr lang="en-US"/>
              <a:t>Multivariate approach</a:t>
            </a:r>
          </a:p>
          <a:p>
            <a:pPr lvl="1"/>
            <a:r>
              <a:rPr lang="en-US"/>
              <a:t>identify common patterns of variation across multiple different features ➞ </a:t>
            </a:r>
            <a:r>
              <a:rPr lang="en-US">
                <a:solidFill>
                  <a:schemeClr val="accent2"/>
                </a:solidFill>
              </a:rPr>
              <a:t>correlation</a:t>
            </a:r>
            <a:r>
              <a:rPr lang="en-US"/>
              <a:t> analysis</a:t>
            </a:r>
          </a:p>
          <a:p>
            <a:pPr lvl="1"/>
            <a:r>
              <a:rPr lang="en-US"/>
              <a:t>inductive techniques don't require pre-defined conditions</a:t>
            </a:r>
          </a:p>
          <a:p>
            <a:pPr lvl="1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5B2432-3901-0143-93BE-C4D035436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7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30"/>
          <a:stretch/>
        </p:blipFill>
        <p:spPr>
          <a:xfrm>
            <a:off x="1127648" y="1310167"/>
            <a:ext cx="6894319" cy="554783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CroCo: correlation matrix</a:t>
            </a:r>
          </a:p>
        </p:txBody>
      </p:sp>
    </p:spTree>
    <p:extLst>
      <p:ext uri="{BB962C8B-B14F-4D97-AF65-F5344CB8AC3E}">
        <p14:creationId xmlns:p14="http://schemas.microsoft.com/office/powerpoint/2010/main" val="399803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Latent dimensions</a:t>
            </a:r>
            <a:br>
              <a:rPr lang="de-DE"/>
            </a:br>
            <a:r>
              <a:rPr lang="de-DE"/>
              <a:t>as perspective on data configuration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Instead of “magical” latent dimensions we focus on </a:t>
            </a:r>
            <a:r>
              <a:rPr lang="de-DE">
                <a:solidFill>
                  <a:schemeClr val="accent2"/>
                </a:solidFill>
              </a:rPr>
              <a:t>orthogonal projections</a:t>
            </a:r>
            <a:r>
              <a:rPr lang="de-DE"/>
              <a:t> as perspectives on the data</a:t>
            </a:r>
          </a:p>
          <a:p>
            <a:pPr lvl="1"/>
            <a:r>
              <a:rPr lang="de-DE"/>
              <a:t>cf. photograph as 2D perspective on 3D object</a:t>
            </a:r>
          </a:p>
          <a:p>
            <a:r>
              <a:rPr lang="de-DE"/>
              <a:t>Different perspectives highlight different aspects</a:t>
            </a:r>
          </a:p>
          <a:p>
            <a:r>
              <a:rPr lang="de-DE"/>
              <a:t>Multivariate analysis ➞ choice of perspective</a:t>
            </a:r>
          </a:p>
          <a:p>
            <a:pPr lvl="1"/>
            <a:r>
              <a:rPr lang="de-DE">
                <a:solidFill>
                  <a:schemeClr val="accent2"/>
                </a:solidFill>
              </a:rPr>
              <a:t>principal component analysis </a:t>
            </a:r>
            <a:r>
              <a:rPr lang="de-DE"/>
              <a:t>(PCA) = perspective that reflects distances between texts as accurately as possible</a:t>
            </a:r>
          </a:p>
          <a:p>
            <a:pPr lvl="1"/>
            <a:r>
              <a:rPr lang="de-DE"/>
              <a:t>should reveal major dimensions of variation</a:t>
            </a:r>
          </a:p>
          <a:p>
            <a:pPr lvl="1"/>
            <a:r>
              <a:rPr lang="de-DE"/>
              <a:t>advantage over factor analysis (FA):</a:t>
            </a:r>
            <a:br>
              <a:rPr lang="de-DE"/>
            </a:br>
            <a:r>
              <a:rPr lang="de-DE"/>
              <a:t>dimensionality does not have to be fixed </a:t>
            </a:r>
            <a:r>
              <a:rPr lang="de-DE" i="1"/>
              <a:t>a priori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421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CroCo: 3-dimensional projection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7" t="10513" r="8293" b="38610"/>
          <a:stretch/>
        </p:blipFill>
        <p:spPr>
          <a:xfrm>
            <a:off x="6019800" y="1329918"/>
            <a:ext cx="2895601" cy="1704717"/>
          </a:xfrm>
          <a:prstGeom prst="rect">
            <a:avLst/>
          </a:prstGeom>
        </p:spPr>
      </p:pic>
      <p:pic>
        <p:nvPicPr>
          <p:cNvPr id="3" name="pca_regist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8231" r="9976"/>
          <a:stretch/>
        </p:blipFill>
        <p:spPr>
          <a:xfrm>
            <a:off x="49934" y="1231845"/>
            <a:ext cx="6148531" cy="563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30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CroCo: 4-dimensional projection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33</a:t>
            </a:fld>
            <a:endParaRPr lang="en-US"/>
          </a:p>
        </p:txBody>
      </p:sp>
      <p:pic>
        <p:nvPicPr>
          <p:cNvPr id="3" name="pca_regist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231" r="9976"/>
          <a:stretch/>
        </p:blipFill>
        <p:spPr>
          <a:xfrm>
            <a:off x="49934" y="1231846"/>
            <a:ext cx="3874689" cy="35484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983" y="1116096"/>
            <a:ext cx="5308688" cy="5308688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571116" y="1240098"/>
            <a:ext cx="1754422" cy="1754422"/>
          </a:xfrm>
          <a:prstGeom prst="roundRect">
            <a:avLst>
              <a:gd name="adj" fmla="val 6111"/>
            </a:avLst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014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CroCo: genre distribution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265770" cy="4525963"/>
          </a:xfrm>
        </p:spPr>
        <p:txBody>
          <a:bodyPr/>
          <a:lstStyle/>
          <a:p>
            <a:r>
              <a:rPr lang="en-US"/>
              <a:t>Focus on latent dim's 1 and 3</a:t>
            </a:r>
            <a:br>
              <a:rPr lang="en-US"/>
            </a:br>
            <a:r>
              <a:rPr lang="en-US"/>
              <a:t>(register variation)</a:t>
            </a:r>
            <a:endParaRPr lang="en-US">
              <a:sym typeface="Wingdings"/>
            </a:endParaRPr>
          </a:p>
          <a:p>
            <a:r>
              <a:rPr lang="en-US"/>
              <a:t>Describe genre by centroid + ellipse</a:t>
            </a:r>
          </a:p>
          <a:p>
            <a:r>
              <a:rPr lang="en-US"/>
              <a:t>Comparison with</a:t>
            </a:r>
            <a:br>
              <a:rPr lang="en-US"/>
            </a:br>
            <a:r>
              <a:rPr lang="en-US"/>
              <a:t>Hotelling's </a:t>
            </a:r>
            <a:r>
              <a:rPr lang="en-US" i="1"/>
              <a:t>t</a:t>
            </a:r>
            <a:r>
              <a:rPr lang="en-US" baseline="30000"/>
              <a:t>2</a:t>
            </a:r>
            <a:r>
              <a:rPr lang="en-US"/>
              <a:t> test</a:t>
            </a:r>
          </a:p>
          <a:p>
            <a:pPr lvl="1"/>
            <a:r>
              <a:rPr lang="en-US"/>
              <a:t>essays vs. Web</a:t>
            </a:r>
          </a:p>
          <a:p>
            <a:pPr lvl="1"/>
            <a:r>
              <a:rPr lang="en-US" i="1"/>
              <a:t>t</a:t>
            </a:r>
            <a:r>
              <a:rPr lang="en-US" baseline="30000"/>
              <a:t>2</a:t>
            </a:r>
            <a:r>
              <a:rPr lang="en-US"/>
              <a:t>=4.21, df=2/141,</a:t>
            </a:r>
            <a:br>
              <a:rPr lang="en-US"/>
            </a:br>
            <a:r>
              <a:rPr lang="en-US"/>
              <a:t>p=.0167 </a:t>
            </a:r>
            <a:r>
              <a:rPr lang="en-US">
                <a:solidFill>
                  <a:srgbClr val="C73127"/>
                </a:solidFill>
              </a:rPr>
              <a:t>*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200" y="1316350"/>
            <a:ext cx="5040000" cy="504000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34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200" y="1316350"/>
            <a:ext cx="5040000" cy="5040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200" y="1316350"/>
            <a:ext cx="5040000" cy="50400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18" name="Group 17"/>
          <p:cNvGrpSpPr/>
          <p:nvPr/>
        </p:nvGrpSpPr>
        <p:grpSpPr>
          <a:xfrm>
            <a:off x="3124201" y="3310360"/>
            <a:ext cx="3442954" cy="1736203"/>
            <a:chOff x="3370393" y="3304775"/>
            <a:chExt cx="3196762" cy="2155024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3370393" y="3821981"/>
              <a:ext cx="3196762" cy="1637818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headEnd type="arrow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>
              <a:off x="3370393" y="3304775"/>
              <a:ext cx="3085291" cy="2155024"/>
            </a:xfrm>
            <a:prstGeom prst="straightConnector1">
              <a:avLst/>
            </a:prstGeom>
            <a:ln>
              <a:headEnd type="arrow"/>
              <a:tailEnd type="non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64250557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417638"/>
            <a:ext cx="3026780" cy="5110162"/>
          </a:xfrm>
        </p:spPr>
        <p:txBody>
          <a:bodyPr>
            <a:normAutofit/>
          </a:bodyPr>
          <a:lstStyle/>
          <a:p>
            <a:r>
              <a:rPr lang="en-US" sz="2400"/>
              <a:t>PCA dim's can't sep-arate translations from original texts</a:t>
            </a:r>
          </a:p>
          <a:p>
            <a:pPr lvl="1"/>
            <a:r>
              <a:rPr lang="en-US" sz="2000"/>
              <a:t>62.1% accuracy on first 3 PCA dim's</a:t>
            </a:r>
          </a:p>
          <a:p>
            <a:r>
              <a:rPr lang="en-US" sz="2400"/>
              <a:t>But SVM machine learner can do this with &gt;80% accuracy</a:t>
            </a:r>
          </a:p>
          <a:p>
            <a:pPr lvl="1"/>
            <a:r>
              <a:rPr lang="en-US" sz="2000"/>
              <a:t>RBF kernel</a:t>
            </a:r>
          </a:p>
          <a:p>
            <a:pPr lvl="1"/>
            <a:r>
              <a:rPr lang="en-US" sz="2000"/>
              <a:t>10-fold c.v.</a:t>
            </a:r>
          </a:p>
          <a:p>
            <a:r>
              <a:rPr lang="en-US" sz="2400"/>
              <a:t>Hints at </a:t>
            </a:r>
            <a:r>
              <a:rPr lang="en-US" sz="2400">
                <a:solidFill>
                  <a:schemeClr val="tx2"/>
                </a:solidFill>
              </a:rPr>
              <a:t>shining through</a:t>
            </a:r>
            <a:r>
              <a:rPr lang="en-US" sz="2400"/>
              <a:t>, but no clear-cut evidence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983" y="1168401"/>
            <a:ext cx="5314949" cy="5314949"/>
          </a:xfrm>
          <a:solidFill>
            <a:srgbClr val="FFFFFF"/>
          </a:solidFill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35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</a:t>
            </a:r>
            <a:r>
              <a:rPr lang="en-US" dirty="0" err="1"/>
              <a:t>translationese</a:t>
            </a:r>
            <a:r>
              <a:rPr lang="en-US" dirty="0"/>
              <a:t>?</a:t>
            </a:r>
          </a:p>
        </p:txBody>
      </p:sp>
      <p:sp>
        <p:nvSpPr>
          <p:cNvPr id="4" name="Up-Down Arrow 3"/>
          <p:cNvSpPr/>
          <p:nvPr/>
        </p:nvSpPr>
        <p:spPr>
          <a:xfrm>
            <a:off x="6759616" y="3131393"/>
            <a:ext cx="150470" cy="1365813"/>
          </a:xfrm>
          <a:prstGeom prst="upDown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315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Minimally supervised LDA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7370"/>
          </a:xfrm>
        </p:spPr>
        <p:txBody>
          <a:bodyPr/>
          <a:lstStyle/>
          <a:p>
            <a:r>
              <a:rPr lang="de-DE"/>
              <a:t>Add minimal amount of supervised knowledge to find a more informative perspective</a:t>
            </a:r>
          </a:p>
          <a:p>
            <a:pPr lvl="1"/>
            <a:r>
              <a:rPr lang="de-DE"/>
              <a:t>evidence for shining through hypothesis from dimension that corresponds to contrast German vs. English</a:t>
            </a:r>
          </a:p>
          <a:p>
            <a:pPr lvl="1"/>
            <a:r>
              <a:rPr lang="de-DE"/>
              <a:t>supervised knowledge: language of </a:t>
            </a:r>
            <a:r>
              <a:rPr lang="de-DE">
                <a:solidFill>
                  <a:schemeClr val="accent2"/>
                </a:solidFill>
              </a:rPr>
              <a:t>original texts </a:t>
            </a:r>
            <a:r>
              <a:rPr lang="de-DE"/>
              <a:t>only</a:t>
            </a:r>
          </a:p>
          <a:p>
            <a:r>
              <a:rPr lang="de-DE"/>
              <a:t>Linear </a:t>
            </a:r>
            <a:r>
              <a:rPr lang="de-DE">
                <a:solidFill>
                  <a:schemeClr val="accent2"/>
                </a:solidFill>
              </a:rPr>
              <a:t>discriminant</a:t>
            </a:r>
            <a:r>
              <a:rPr lang="de-DE"/>
              <a:t> analysis (LDA)</a:t>
            </a:r>
          </a:p>
          <a:p>
            <a:pPr lvl="1"/>
            <a:r>
              <a:rPr lang="de-DE"/>
              <a:t>maximize separation between German / English originals</a:t>
            </a:r>
          </a:p>
          <a:p>
            <a:pPr lvl="1"/>
            <a:r>
              <a:rPr lang="de-DE"/>
              <a:t>minimize variability within each group</a:t>
            </a:r>
          </a:p>
          <a:p>
            <a:pPr lvl="1"/>
            <a:r>
              <a:rPr lang="de-DE"/>
              <a:t>classical technique related to PCA and ANOVA</a:t>
            </a:r>
          </a:p>
          <a:p>
            <a:r>
              <a:rPr lang="de-DE"/>
              <a:t>Project </a:t>
            </a:r>
            <a:r>
              <a:rPr lang="de-DE" i="1"/>
              <a:t>all</a:t>
            </a:r>
            <a:r>
              <a:rPr lang="de-DE"/>
              <a:t> texts onto LDA discriminant</a:t>
            </a:r>
          </a:p>
          <a:p>
            <a:pPr lvl="1"/>
            <a:r>
              <a:rPr lang="de-DE"/>
              <a:t>complemented by additional PCA dim's for visualization</a:t>
            </a:r>
          </a:p>
          <a:p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371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ldaLang_statu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7437"/>
          <a:stretch/>
        </p:blipFill>
        <p:spPr>
          <a:xfrm>
            <a:off x="0" y="1478961"/>
            <a:ext cx="8686800" cy="537904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CroCo: LDA perspective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1" t="10704" r="7838" b="66406"/>
          <a:stretch/>
        </p:blipFill>
        <p:spPr>
          <a:xfrm>
            <a:off x="6925970" y="1105121"/>
            <a:ext cx="2218030" cy="625033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-72342" y="1315449"/>
            <a:ext cx="1209554" cy="5221642"/>
            <a:chOff x="-72342" y="1315449"/>
            <a:chExt cx="1209554" cy="5221642"/>
          </a:xfrm>
        </p:grpSpPr>
        <p:sp>
          <p:nvSpPr>
            <p:cNvPr id="15" name="Up-Down Arrow 14"/>
            <p:cNvSpPr/>
            <p:nvPr/>
          </p:nvSpPr>
          <p:spPr>
            <a:xfrm>
              <a:off x="384858" y="1715559"/>
              <a:ext cx="295154" cy="4504265"/>
            </a:xfrm>
            <a:prstGeom prst="upDownArrow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0" y="131544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>
                  <a:solidFill>
                    <a:schemeClr val="accent3"/>
                  </a:solidFill>
                </a:rPr>
                <a:t>English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-72342" y="6136981"/>
              <a:ext cx="12095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>
                  <a:solidFill>
                    <a:schemeClr val="accent5">
                      <a:lumMod val="75000"/>
                    </a:schemeClr>
                  </a:solidFill>
                </a:rPr>
                <a:t>German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1434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Discriminant for DE vs. EN</a:t>
            </a:r>
            <a:br>
              <a:rPr lang="en-US"/>
            </a:br>
            <a:r>
              <a:rPr lang="en-US"/>
              <a:t>confirms shining through &amp; prestige effect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67" y="1519008"/>
            <a:ext cx="7770865" cy="4851721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4019107" y="1732554"/>
            <a:ext cx="1811079" cy="3690051"/>
            <a:chOff x="4019107" y="1732554"/>
            <a:chExt cx="1811079" cy="3690051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4019107" y="1733107"/>
              <a:ext cx="0" cy="3689498"/>
            </a:xfrm>
            <a:prstGeom prst="line">
              <a:avLst/>
            </a:prstGeom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5830186" y="1733107"/>
              <a:ext cx="0" cy="3689498"/>
            </a:xfrm>
            <a:prstGeom prst="line">
              <a:avLst/>
            </a:prstGeom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033284" y="2009554"/>
              <a:ext cx="1796902" cy="0"/>
            </a:xfrm>
            <a:prstGeom prst="straightConnector1">
              <a:avLst/>
            </a:prstGeom>
            <a:ln>
              <a:headEnd type="triangle"/>
              <a:tailEnd type="triangle"/>
            </a:ln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033283" y="1732554"/>
              <a:ext cx="5068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>
                  <a:solidFill>
                    <a:schemeClr val="accent3"/>
                  </a:solidFill>
                </a:rPr>
                <a:t>–1.1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323367" y="1732554"/>
              <a:ext cx="5068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b="1">
                  <a:solidFill>
                    <a:schemeClr val="accent3"/>
                  </a:solidFill>
                </a:rPr>
                <a:t>+1.3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4167076" y="4990007"/>
              <a:ext cx="1529318" cy="314916"/>
            </a:xfrm>
            <a:prstGeom prst="roundRect">
              <a:avLst>
                <a:gd name="adj" fmla="val 50000"/>
              </a:avLst>
            </a:prstGeom>
          </p:spPr>
          <p:style>
            <a:lnRef idx="3">
              <a:schemeClr val="lt1"/>
            </a:lnRef>
            <a:fillRef idx="1">
              <a:schemeClr val="accent3"/>
            </a:fillRef>
            <a:effectRef idx="1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/>
                <a:t>acc = 76.8%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72183" y="5871167"/>
            <a:ext cx="8609637" cy="400110"/>
            <a:chOff x="472183" y="5871167"/>
            <a:chExt cx="8609637" cy="400110"/>
          </a:xfrm>
        </p:grpSpPr>
        <p:sp>
          <p:nvSpPr>
            <p:cNvPr id="18" name="Up-Down Arrow 17"/>
            <p:cNvSpPr/>
            <p:nvPr/>
          </p:nvSpPr>
          <p:spPr>
            <a:xfrm rot="5400000">
              <a:off x="4701766" y="2907971"/>
              <a:ext cx="295154" cy="6335211"/>
            </a:xfrm>
            <a:prstGeom prst="upDownArrow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16949" y="5871167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>
                  <a:solidFill>
                    <a:schemeClr val="accent3"/>
                  </a:solidFill>
                </a:rPr>
                <a:t>English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72183" y="5871167"/>
              <a:ext cx="12095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000" b="1">
                  <a:solidFill>
                    <a:schemeClr val="accent5">
                      <a:lumMod val="75000"/>
                    </a:schemeClr>
                  </a:solidFill>
                </a:rPr>
                <a:t>German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806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LDA significance:</a:t>
            </a:r>
            <a:br>
              <a:rPr lang="de-DE"/>
            </a:br>
            <a:r>
              <a:rPr lang="de-DE"/>
              <a:t>bootstrapping / cross-validation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906456" cy="4904772"/>
          </a:xfrm>
        </p:spPr>
        <p:txBody>
          <a:bodyPr>
            <a:normAutofit/>
          </a:bodyPr>
          <a:lstStyle/>
          <a:p>
            <a:r>
              <a:rPr lang="de-DE" sz="2400"/>
              <a:t>LDA is a supervised ML technique ➞ overtrained?</a:t>
            </a:r>
          </a:p>
          <a:p>
            <a:pPr lvl="1"/>
            <a:r>
              <a:rPr lang="de-DE" sz="2000"/>
              <a:t>Would we find the same discriminant if we trained</a:t>
            </a:r>
            <a:br>
              <a:rPr lang="de-DE" sz="2000"/>
            </a:br>
            <a:r>
              <a:rPr lang="de-DE" sz="2000"/>
              <a:t>on a different set of texts?</a:t>
            </a:r>
          </a:p>
          <a:p>
            <a:r>
              <a:rPr lang="de-DE" sz="2400"/>
              <a:t>Verification with</a:t>
            </a:r>
            <a:br>
              <a:rPr lang="de-DE" sz="2400"/>
            </a:br>
            <a:r>
              <a:rPr lang="de-DE" sz="2400">
                <a:solidFill>
                  <a:schemeClr val="tx2"/>
                </a:solidFill>
              </a:rPr>
              <a:t>bootstrap resampling</a:t>
            </a:r>
            <a:r>
              <a:rPr lang="de-DE" sz="2400"/>
              <a:t> or 10-fold </a:t>
            </a:r>
            <a:r>
              <a:rPr lang="de-DE" sz="2400">
                <a:solidFill>
                  <a:schemeClr val="accent2"/>
                </a:solidFill>
              </a:rPr>
              <a:t>cross-validation</a:t>
            </a:r>
          </a:p>
          <a:p>
            <a:pPr lvl="1"/>
            <a:r>
              <a:rPr lang="de-DE" sz="2000"/>
              <a:t>LDA trained on 90% of data</a:t>
            </a:r>
          </a:p>
          <a:p>
            <a:pPr lvl="1"/>
            <a:r>
              <a:rPr lang="de-DE" sz="2000"/>
              <a:t>discriminant axis shows “wobble” of approx. 10°</a:t>
            </a:r>
          </a:p>
          <a:p>
            <a:r>
              <a:rPr lang="de-DE" sz="2400"/>
              <a:t>Discriminant scores from c.v. (10% test data per fold)</a:t>
            </a: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16" y="1415181"/>
            <a:ext cx="4896000" cy="4896000"/>
          </a:xfrm>
          <a:solidFill>
            <a:schemeClr val="bg1"/>
          </a:solidFill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39</a:t>
            </a:fld>
            <a:endParaRPr lang="en-US"/>
          </a:p>
        </p:txBody>
      </p:sp>
      <p:pic>
        <p:nvPicPr>
          <p:cNvPr id="12" name="Content Placeholder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16" y="1415181"/>
            <a:ext cx="4896000" cy="4896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Content Placeholder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16" y="1415181"/>
            <a:ext cx="4896000" cy="4896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Content Placeholder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16" y="1415181"/>
            <a:ext cx="4896000" cy="489600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Content Placeholder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116" y="1415181"/>
            <a:ext cx="4896000" cy="4896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extBox 16"/>
          <p:cNvSpPr txBox="1"/>
          <p:nvPr/>
        </p:nvSpPr>
        <p:spPr>
          <a:xfrm>
            <a:off x="6051699" y="6356350"/>
            <a:ext cx="132906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de-DE">
                <a:solidFill>
                  <a:schemeClr val="accent4"/>
                </a:solidFill>
              </a:rPr>
              <a:t>CV fold #1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47158" y="6356350"/>
            <a:ext cx="132906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de-DE">
                <a:solidFill>
                  <a:schemeClr val="accent4"/>
                </a:solidFill>
              </a:rPr>
              <a:t>CV fold #2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51699" y="6361506"/>
            <a:ext cx="132906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de-DE">
                <a:solidFill>
                  <a:schemeClr val="accent4"/>
                </a:solidFill>
              </a:rPr>
              <a:t>CV fold #3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051699" y="6347936"/>
            <a:ext cx="132906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de-DE">
                <a:solidFill>
                  <a:schemeClr val="accent4"/>
                </a:solidFill>
              </a:rPr>
              <a:t>CV fold #4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51699" y="6350223"/>
            <a:ext cx="1329069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 rtlCol="0">
            <a:spAutoFit/>
          </a:bodyPr>
          <a:lstStyle/>
          <a:p>
            <a:pPr algn="ctr"/>
            <a:r>
              <a:rPr lang="de-DE">
                <a:solidFill>
                  <a:schemeClr val="accent4"/>
                </a:solidFill>
              </a:rPr>
              <a:t>CV fold #5</a:t>
            </a:r>
          </a:p>
        </p:txBody>
      </p:sp>
    </p:spTree>
    <p:extLst>
      <p:ext uri="{BB962C8B-B14F-4D97-AF65-F5344CB8AC3E}">
        <p14:creationId xmlns:p14="http://schemas.microsoft.com/office/powerpoint/2010/main" val="1112893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22" grpId="0" animBg="1"/>
      <p:bldP spid="23" grpId="0" animBg="1"/>
      <p:bldP spid="25" grpId="0" animBg="1"/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Variation as a nuisance parameter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Many aspects of linguistic variation are </a:t>
            </a:r>
            <a:r>
              <a:rPr lang="en-US">
                <a:solidFill>
                  <a:srgbClr val="C73127"/>
                </a:solidFill>
              </a:rPr>
              <a:t>nuisance parameters</a:t>
            </a:r>
            <a:r>
              <a:rPr lang="en-US"/>
              <a:t> in corpus linguistics</a:t>
            </a:r>
          </a:p>
          <a:p>
            <a:pPr lvl="1"/>
            <a:r>
              <a:rPr lang="en-US"/>
              <a:t>e.g. difference in frequency of passives between AmE and BrE, as well as development from 1960s to 1990s (Unit #2)</a:t>
            </a:r>
          </a:p>
          <a:p>
            <a:pPr lvl="1"/>
            <a:r>
              <a:rPr lang="en-US"/>
              <a:t>ignore other dimensions such as genre/register variation by </a:t>
            </a:r>
            <a:r>
              <a:rPr lang="en-US">
                <a:solidFill>
                  <a:schemeClr val="accent1"/>
                </a:solidFill>
              </a:rPr>
              <a:t>pooling</a:t>
            </a:r>
            <a:r>
              <a:rPr lang="en-US"/>
              <a:t> frequency data from all texts of each corpus</a:t>
            </a:r>
            <a:endParaRPr lang="en-US">
              <a:sym typeface="Wingdings"/>
            </a:endParaRPr>
          </a:p>
          <a:p>
            <a:pPr lvl="1"/>
            <a:r>
              <a:rPr lang="en-US">
                <a:sym typeface="Wingdings"/>
              </a:rPr>
              <a:t>corpus is analyzed as a </a:t>
            </a:r>
            <a:r>
              <a:rPr lang="en-US">
                <a:solidFill>
                  <a:srgbClr val="3365A2"/>
                </a:solidFill>
                <a:sym typeface="Wingdings"/>
              </a:rPr>
              <a:t>random sample </a:t>
            </a:r>
            <a:r>
              <a:rPr lang="en-US">
                <a:sym typeface="Wingdings"/>
              </a:rPr>
              <a:t>of VP tokens</a:t>
            </a:r>
            <a:endParaRPr lang="en-US"/>
          </a:p>
          <a:p>
            <a:r>
              <a:rPr lang="en-US"/>
              <a:t>Consequences</a:t>
            </a:r>
          </a:p>
          <a:p>
            <a:pPr lvl="1"/>
            <a:r>
              <a:rPr lang="en-US"/>
              <a:t>variation ➞ non-randomness ➞ overestimate significance</a:t>
            </a:r>
          </a:p>
          <a:p>
            <a:pPr lvl="1"/>
            <a:r>
              <a:rPr lang="en-US"/>
              <a:t>discussed in much more detail in Unit #8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246A1B-92B4-1E41-A73F-98681C9F9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69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Cross-validated discriminant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67" y="1519008"/>
            <a:ext cx="7770865" cy="4851721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4167076" y="4990007"/>
            <a:ext cx="1529318" cy="314916"/>
          </a:xfrm>
          <a:prstGeom prst="roundRect">
            <a:avLst>
              <a:gd name="adj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acc = 76.8%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67" y="1519008"/>
            <a:ext cx="7772590" cy="48528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9" name="Group 8"/>
          <p:cNvGrpSpPr/>
          <p:nvPr/>
        </p:nvGrpSpPr>
        <p:grpSpPr>
          <a:xfrm>
            <a:off x="4019107" y="1732554"/>
            <a:ext cx="1811079" cy="3690051"/>
            <a:chOff x="4019107" y="1732554"/>
            <a:chExt cx="1811079" cy="3690051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4019107" y="1733107"/>
              <a:ext cx="0" cy="3689498"/>
            </a:xfrm>
            <a:prstGeom prst="line">
              <a:avLst/>
            </a:prstGeom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5830186" y="1733107"/>
              <a:ext cx="0" cy="3689498"/>
            </a:xfrm>
            <a:prstGeom prst="line">
              <a:avLst/>
            </a:prstGeom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033284" y="2009554"/>
              <a:ext cx="1796902" cy="0"/>
            </a:xfrm>
            <a:prstGeom prst="straightConnector1">
              <a:avLst/>
            </a:prstGeom>
            <a:ln>
              <a:headEnd type="triangle"/>
              <a:tailEnd type="triangle"/>
            </a:ln>
            <a:effectLst/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033283" y="1732554"/>
              <a:ext cx="5068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200" b="1">
                  <a:solidFill>
                    <a:schemeClr val="accent3"/>
                  </a:solidFill>
                </a:rPr>
                <a:t>–1.1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323367" y="1732554"/>
              <a:ext cx="5068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200" b="1">
                  <a:solidFill>
                    <a:schemeClr val="accent3"/>
                  </a:solidFill>
                </a:rPr>
                <a:t>+1.3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5922336" y="1286540"/>
            <a:ext cx="2456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>
                <a:solidFill>
                  <a:schemeClr val="accent3"/>
                </a:solidFill>
              </a:rPr>
              <a:t>LDA on full data set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167076" y="4990007"/>
            <a:ext cx="1529318" cy="314916"/>
          </a:xfrm>
          <a:prstGeom prst="roundRect">
            <a:avLst>
              <a:gd name="adj" fmla="val 50000"/>
            </a:avLst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/>
              <a:t>acc = 73.8%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72183" y="5871167"/>
            <a:ext cx="8609637" cy="400110"/>
            <a:chOff x="472183" y="5871167"/>
            <a:chExt cx="8609637" cy="400110"/>
          </a:xfrm>
        </p:grpSpPr>
        <p:sp>
          <p:nvSpPr>
            <p:cNvPr id="19" name="Up-Down Arrow 18"/>
            <p:cNvSpPr/>
            <p:nvPr/>
          </p:nvSpPr>
          <p:spPr>
            <a:xfrm rot="5400000">
              <a:off x="4701766" y="2907971"/>
              <a:ext cx="295154" cy="6335211"/>
            </a:xfrm>
            <a:prstGeom prst="upDownArrow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16949" y="5871167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000" b="1">
                  <a:solidFill>
                    <a:schemeClr val="accent3"/>
                  </a:solidFill>
                </a:rPr>
                <a:t>English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72183" y="5871167"/>
              <a:ext cx="12095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000" b="1">
                  <a:solidFill>
                    <a:schemeClr val="accent5">
                      <a:lumMod val="75000"/>
                    </a:schemeClr>
                  </a:solidFill>
                </a:rPr>
                <a:t>German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5922336" y="1286540"/>
            <a:ext cx="245612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>
                <a:solidFill>
                  <a:schemeClr val="accent4"/>
                </a:solidFill>
              </a:rPr>
              <a:t>10-fold cross-validation</a:t>
            </a:r>
          </a:p>
        </p:txBody>
      </p:sp>
    </p:spTree>
    <p:extLst>
      <p:ext uri="{BB962C8B-B14F-4D97-AF65-F5344CB8AC3E}">
        <p14:creationId xmlns:p14="http://schemas.microsoft.com/office/powerpoint/2010/main" val="242806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Interpreting discriminant features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03" y="1417638"/>
            <a:ext cx="7910193" cy="4938712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9563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Interpreting discriminant features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B5CC0C-7D61-524A-8C23-5BF61C3B6D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4" t="2326" r="4486" b="3702"/>
          <a:stretch/>
        </p:blipFill>
        <p:spPr>
          <a:xfrm>
            <a:off x="1795391" y="1168257"/>
            <a:ext cx="5553217" cy="5553218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182A48F1-F606-A744-882F-936E5C5E954E}"/>
              </a:ext>
            </a:extLst>
          </p:cNvPr>
          <p:cNvSpPr/>
          <p:nvPr/>
        </p:nvSpPr>
        <p:spPr>
          <a:xfrm>
            <a:off x="6209413" y="4820056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3BFBB4-0F7B-8844-9140-A7C961751BE4}"/>
              </a:ext>
            </a:extLst>
          </p:cNvPr>
          <p:cNvSpPr/>
          <p:nvPr/>
        </p:nvSpPr>
        <p:spPr>
          <a:xfrm>
            <a:off x="2861067" y="4815684"/>
            <a:ext cx="180000" cy="180000"/>
          </a:xfrm>
          <a:prstGeom prst="ellipse">
            <a:avLst/>
          </a:prstGeom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C1B220A-7D31-884E-A467-2DE503716061}"/>
              </a:ext>
            </a:extLst>
          </p:cNvPr>
          <p:cNvSpPr/>
          <p:nvPr/>
        </p:nvSpPr>
        <p:spPr>
          <a:xfrm>
            <a:off x="3867366" y="4820056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47CFF2E-447F-D644-B848-127CAB8D4B8F}"/>
              </a:ext>
            </a:extLst>
          </p:cNvPr>
          <p:cNvSpPr/>
          <p:nvPr/>
        </p:nvSpPr>
        <p:spPr>
          <a:xfrm>
            <a:off x="3531933" y="4817870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135D4EF-47DB-8946-82A3-C8BEE7C02626}"/>
              </a:ext>
            </a:extLst>
          </p:cNvPr>
          <p:cNvSpPr/>
          <p:nvPr/>
        </p:nvSpPr>
        <p:spPr>
          <a:xfrm>
            <a:off x="3196500" y="4815684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6F8E4EA-D9E0-3E41-899C-16DB88FA093E}"/>
              </a:ext>
            </a:extLst>
          </p:cNvPr>
          <p:cNvSpPr/>
          <p:nvPr/>
        </p:nvSpPr>
        <p:spPr>
          <a:xfrm>
            <a:off x="4202797" y="4815684"/>
            <a:ext cx="180000" cy="180000"/>
          </a:xfrm>
          <a:prstGeom prst="ellipse">
            <a:avLst/>
          </a:prstGeom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947C74F-1309-374D-A6DF-777D2B7ADDE2}"/>
              </a:ext>
            </a:extLst>
          </p:cNvPr>
          <p:cNvSpPr/>
          <p:nvPr/>
        </p:nvSpPr>
        <p:spPr>
          <a:xfrm>
            <a:off x="2525634" y="4815684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CDE827-2CE4-D740-BCB2-B49743A1AE8A}"/>
              </a:ext>
            </a:extLst>
          </p:cNvPr>
          <p:cNvSpPr/>
          <p:nvPr/>
        </p:nvSpPr>
        <p:spPr>
          <a:xfrm>
            <a:off x="6220046" y="2279358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EDF8B63-CA1C-8748-A523-11749FAEEAC6}"/>
              </a:ext>
            </a:extLst>
          </p:cNvPr>
          <p:cNvSpPr/>
          <p:nvPr/>
        </p:nvSpPr>
        <p:spPr>
          <a:xfrm>
            <a:off x="5553739" y="2278061"/>
            <a:ext cx="180000" cy="180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rgbClr val="8ED5B6"/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FAC6E96-ADEE-7841-B8E5-01DCC79734AA}"/>
              </a:ext>
            </a:extLst>
          </p:cNvPr>
          <p:cNvSpPr/>
          <p:nvPr/>
        </p:nvSpPr>
        <p:spPr>
          <a:xfrm>
            <a:off x="4887432" y="2278061"/>
            <a:ext cx="180000" cy="180000"/>
          </a:xfrm>
          <a:prstGeom prst="ellipse">
            <a:avLst/>
          </a:prstGeom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5930261-2FF2-E540-810F-7CCFEB601CA2}"/>
              </a:ext>
            </a:extLst>
          </p:cNvPr>
          <p:cNvSpPr/>
          <p:nvPr/>
        </p:nvSpPr>
        <p:spPr>
          <a:xfrm>
            <a:off x="2197395" y="2278061"/>
            <a:ext cx="180000" cy="180000"/>
          </a:xfrm>
          <a:prstGeom prst="ellipse">
            <a:avLst/>
          </a:pr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8ED5B6">
                  <a:alpha val="40000"/>
                </a:srgbClr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DA86C41-058C-AB40-8ABA-420B1A856FBD}"/>
              </a:ext>
            </a:extLst>
          </p:cNvPr>
          <p:cNvSpPr/>
          <p:nvPr/>
        </p:nvSpPr>
        <p:spPr>
          <a:xfrm>
            <a:off x="2525634" y="2278061"/>
            <a:ext cx="180000" cy="180000"/>
          </a:xfrm>
          <a:prstGeom prst="ellipse">
            <a:avLst/>
          </a:prstGeom>
          <a:gradFill>
            <a:gsLst>
              <a:gs pos="0">
                <a:schemeClr val="accent2">
                  <a:tint val="100000"/>
                  <a:shade val="100000"/>
                  <a:satMod val="130000"/>
                  <a:alpha val="4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  <a:alpha val="40000"/>
                </a:schemeClr>
              </a:gs>
            </a:gsLst>
          </a:gradFill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9C655EE-734F-BC43-BAB8-8095E8BFBB7A}"/>
              </a:ext>
            </a:extLst>
          </p:cNvPr>
          <p:cNvSpPr/>
          <p:nvPr/>
        </p:nvSpPr>
        <p:spPr>
          <a:xfrm>
            <a:off x="3191941" y="2278061"/>
            <a:ext cx="180000" cy="180000"/>
          </a:xfrm>
          <a:prstGeom prst="ellipse">
            <a:avLst/>
          </a:prstGeom>
          <a:gradFill>
            <a:gsLst>
              <a:gs pos="0">
                <a:schemeClr val="accent2">
                  <a:tint val="100000"/>
                  <a:shade val="100000"/>
                  <a:satMod val="130000"/>
                  <a:alpha val="40000"/>
                </a:schemeClr>
              </a:gs>
              <a:gs pos="100000">
                <a:schemeClr val="accent2">
                  <a:tint val="50000"/>
                  <a:shade val="100000"/>
                  <a:satMod val="350000"/>
                  <a:alpha val="40000"/>
                </a:schemeClr>
              </a:gs>
            </a:gsLst>
          </a:gradFill>
          <a:effectLst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182D811-619A-814E-AB49-C233F948AAC5}"/>
              </a:ext>
            </a:extLst>
          </p:cNvPr>
          <p:cNvSpPr/>
          <p:nvPr/>
        </p:nvSpPr>
        <p:spPr>
          <a:xfrm>
            <a:off x="5885452" y="4815684"/>
            <a:ext cx="180000" cy="180000"/>
          </a:xfrm>
          <a:prstGeom prst="ellipse">
            <a:avLst/>
          </a:pr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8ED5B6">
                  <a:alpha val="40000"/>
                </a:srgbClr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EFF37DE-B063-F24B-93FD-EA1D66001122}"/>
              </a:ext>
            </a:extLst>
          </p:cNvPr>
          <p:cNvSpPr/>
          <p:nvPr/>
        </p:nvSpPr>
        <p:spPr>
          <a:xfrm>
            <a:off x="9576085" y="7353307"/>
            <a:ext cx="180000" cy="180000"/>
          </a:xfrm>
          <a:prstGeom prst="ellipse">
            <a:avLst/>
          </a:pr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8ED5B6">
                  <a:alpha val="40000"/>
                </a:srgbClr>
              </a:gs>
            </a:gsLst>
          </a:gra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8630288-55F9-8F48-B170-877C4B690801}"/>
              </a:ext>
            </a:extLst>
          </p:cNvPr>
          <p:cNvSpPr/>
          <p:nvPr/>
        </p:nvSpPr>
        <p:spPr>
          <a:xfrm>
            <a:off x="5561492" y="4815684"/>
            <a:ext cx="180000" cy="180000"/>
          </a:xfrm>
          <a:prstGeom prst="ellipse">
            <a:avLst/>
          </a:pr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8ED5B6">
                  <a:alpha val="40000"/>
                </a:srgbClr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26C15AA-015A-8E43-AC8D-9B9FEFC20379}"/>
              </a:ext>
            </a:extLst>
          </p:cNvPr>
          <p:cNvSpPr/>
          <p:nvPr/>
        </p:nvSpPr>
        <p:spPr>
          <a:xfrm>
            <a:off x="4883432" y="4815684"/>
            <a:ext cx="180000" cy="180000"/>
          </a:xfrm>
          <a:prstGeom prst="ellipse">
            <a:avLst/>
          </a:pr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8ED5B6">
                  <a:alpha val="40000"/>
                </a:srgbClr>
              </a:gs>
            </a:gsLst>
          </a:gradFill>
          <a:effectLst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5790750"/>
      </p:ext>
    </p:extLst>
  </p:cSld>
  <p:clrMapOvr>
    <a:masterClrMapping/>
  </p:clrMapOvr>
  <p:transition spd="slow">
    <p:spli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Interpreting discriminant features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43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74" b="2496"/>
          <a:stretch/>
        </p:blipFill>
        <p:spPr>
          <a:xfrm>
            <a:off x="0" y="1200485"/>
            <a:ext cx="9144000" cy="5657515"/>
          </a:xfrm>
          <a:effectLst/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28AA055-5123-FF43-806E-7932F44FF7F9}"/>
              </a:ext>
            </a:extLst>
          </p:cNvPr>
          <p:cNvSpPr/>
          <p:nvPr/>
        </p:nvSpPr>
        <p:spPr>
          <a:xfrm>
            <a:off x="7465742" y="5040351"/>
            <a:ext cx="563136" cy="1527717"/>
          </a:xfrm>
          <a:prstGeom prst="roundRect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735CC95-B33A-F245-BA62-915EFE0A8178}"/>
              </a:ext>
            </a:extLst>
          </p:cNvPr>
          <p:cNvSpPr/>
          <p:nvPr/>
        </p:nvSpPr>
        <p:spPr>
          <a:xfrm>
            <a:off x="3324010" y="5040351"/>
            <a:ext cx="563136" cy="1527717"/>
          </a:xfrm>
          <a:prstGeom prst="roundRect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D810802-0A6D-5C49-A79C-C54AC4BC010A}"/>
              </a:ext>
            </a:extLst>
          </p:cNvPr>
          <p:cNvSpPr/>
          <p:nvPr/>
        </p:nvSpPr>
        <p:spPr>
          <a:xfrm>
            <a:off x="6285587" y="2448408"/>
            <a:ext cx="563136" cy="1527717"/>
          </a:xfrm>
          <a:prstGeom prst="roundRect">
            <a:avLst/>
          </a:prstGeom>
          <a:noFill/>
          <a:ln w="381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78FF4A56-CA38-064C-A782-66C27B8C3470}"/>
              </a:ext>
            </a:extLst>
          </p:cNvPr>
          <p:cNvSpPr/>
          <p:nvPr/>
        </p:nvSpPr>
        <p:spPr>
          <a:xfrm>
            <a:off x="4505127" y="2448407"/>
            <a:ext cx="563136" cy="1527717"/>
          </a:xfrm>
          <a:prstGeom prst="roundRect">
            <a:avLst/>
          </a:prstGeom>
          <a:noFill/>
          <a:ln w="38100">
            <a:solidFill>
              <a:schemeClr val="accent2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95B4F55-7AE4-FE42-94E7-49FDC9631533}"/>
              </a:ext>
            </a:extLst>
          </p:cNvPr>
          <p:cNvSpPr/>
          <p:nvPr/>
        </p:nvSpPr>
        <p:spPr>
          <a:xfrm>
            <a:off x="1550949" y="5040351"/>
            <a:ext cx="563136" cy="1527717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97DFD3-7E72-9E4E-89DC-1B3125D53F2D}"/>
              </a:ext>
            </a:extLst>
          </p:cNvPr>
          <p:cNvSpPr/>
          <p:nvPr/>
        </p:nvSpPr>
        <p:spPr>
          <a:xfrm>
            <a:off x="2141492" y="5040351"/>
            <a:ext cx="563136" cy="1527717"/>
          </a:xfrm>
          <a:prstGeom prst="roundRect">
            <a:avLst/>
          </a:prstGeom>
          <a:noFill/>
          <a:ln w="38100">
            <a:solidFill>
              <a:schemeClr val="accent3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74FA9A3-F7FC-0543-B4D3-DECCBCEE8816}"/>
              </a:ext>
            </a:extLst>
          </p:cNvPr>
          <p:cNvSpPr/>
          <p:nvPr/>
        </p:nvSpPr>
        <p:spPr>
          <a:xfrm>
            <a:off x="959006" y="5040349"/>
            <a:ext cx="563136" cy="1527717"/>
          </a:xfrm>
          <a:prstGeom prst="roundRect">
            <a:avLst/>
          </a:prstGeom>
          <a:noFill/>
          <a:ln w="38100">
            <a:solidFill>
              <a:schemeClr val="accent3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C8CD269-9125-784D-8E5F-0005B518DE40}"/>
              </a:ext>
            </a:extLst>
          </p:cNvPr>
          <p:cNvSpPr/>
          <p:nvPr/>
        </p:nvSpPr>
        <p:spPr>
          <a:xfrm>
            <a:off x="3920583" y="5040350"/>
            <a:ext cx="563136" cy="1527717"/>
          </a:xfrm>
          <a:prstGeom prst="roundRect">
            <a:avLst/>
          </a:prstGeom>
          <a:noFill/>
          <a:ln w="38100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9C5FEA2-E3FA-F140-A79D-64C24FC65B74}"/>
              </a:ext>
            </a:extLst>
          </p:cNvPr>
          <p:cNvSpPr/>
          <p:nvPr/>
        </p:nvSpPr>
        <p:spPr>
          <a:xfrm>
            <a:off x="6285587" y="5040349"/>
            <a:ext cx="563136" cy="1527717"/>
          </a:xfrm>
          <a:prstGeom prst="roundRect">
            <a:avLst/>
          </a:prstGeom>
          <a:noFill/>
          <a:ln w="38100">
            <a:solidFill>
              <a:schemeClr val="accent2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9642125"/>
      </p:ext>
    </p:extLst>
  </p:cSld>
  <p:clrMapOvr>
    <a:masterClrMapping/>
  </p:clrMapOvr>
  <p:transition spd="slow"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daLangTrans_statu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901" y="938344"/>
            <a:ext cx="7862379" cy="5897301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44</a:t>
            </a:fld>
            <a:endParaRPr lang="en-US"/>
          </a:p>
        </p:txBody>
      </p:sp>
      <p:pic>
        <p:nvPicPr>
          <p:cNvPr id="8" name="Picture 7" descr="ldaLangTrans_status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244"/>
          <a:stretch/>
        </p:blipFill>
        <p:spPr>
          <a:xfrm>
            <a:off x="6223000" y="1436688"/>
            <a:ext cx="2730500" cy="9763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Unravelling translationese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-72342" y="1315449"/>
            <a:ext cx="1209554" cy="5221642"/>
            <a:chOff x="-72342" y="1315449"/>
            <a:chExt cx="1209554" cy="5221642"/>
          </a:xfrm>
        </p:grpSpPr>
        <p:sp>
          <p:nvSpPr>
            <p:cNvPr id="12" name="Up-Down Arrow 11"/>
            <p:cNvSpPr/>
            <p:nvPr/>
          </p:nvSpPr>
          <p:spPr>
            <a:xfrm flipV="1">
              <a:off x="384858" y="1715559"/>
              <a:ext cx="295154" cy="4504265"/>
            </a:xfrm>
            <a:prstGeom prst="upDownArrow">
              <a:avLst/>
            </a:prstGeom>
            <a:gradFill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3">
                    <a:tint val="50000"/>
                    <a:shade val="100000"/>
                    <a:satMod val="350000"/>
                  </a:schemeClr>
                </a:gs>
              </a:gsLst>
            </a:gradFill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0" y="1315449"/>
              <a:ext cx="1064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>
                  <a:solidFill>
                    <a:schemeClr val="accent5">
                      <a:lumMod val="75000"/>
                    </a:schemeClr>
                  </a:solidFill>
                </a:rPr>
                <a:t>German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-72342" y="6136981"/>
              <a:ext cx="12095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DE" sz="2000" b="1">
                  <a:solidFill>
                    <a:schemeClr val="accent3"/>
                  </a:solidFill>
                </a:rPr>
                <a:t>English</a:t>
              </a:r>
              <a:endParaRPr lang="de-DE" sz="2000" b="1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661582" y="5857124"/>
            <a:ext cx="7400082" cy="707886"/>
            <a:chOff x="1681737" y="5749943"/>
            <a:chExt cx="7400082" cy="707886"/>
          </a:xfrm>
        </p:grpSpPr>
        <p:sp>
          <p:nvSpPr>
            <p:cNvPr id="16" name="Up-Down Arrow 15"/>
            <p:cNvSpPr/>
            <p:nvPr/>
          </p:nvSpPr>
          <p:spPr>
            <a:xfrm rot="5400000">
              <a:off x="3814868" y="3794869"/>
              <a:ext cx="295154" cy="4561416"/>
            </a:xfrm>
            <a:prstGeom prst="upDownArrow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63082" y="5749943"/>
              <a:ext cx="2718737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de-DE" sz="2000" b="1">
                  <a:solidFill>
                    <a:schemeClr val="tx2"/>
                  </a:solidFill>
                </a:rPr>
                <a:t>LDA for trans vs. orig</a:t>
              </a:r>
            </a:p>
            <a:p>
              <a:r>
                <a:rPr lang="de-DE" sz="2000" b="1">
                  <a:solidFill>
                    <a:schemeClr val="tx2"/>
                  </a:solidFill>
                </a:rPr>
                <a:t>in each language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619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2: French regional varieties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Lexical differences in regional varieties of French</a:t>
            </a:r>
          </a:p>
          <a:p>
            <a:r>
              <a:rPr lang="en-US"/>
              <a:t>Two nation-wide newspapers each from 6 countries</a:t>
            </a:r>
          </a:p>
          <a:p>
            <a:pPr lvl="1"/>
            <a:r>
              <a:rPr lang="de-DE" dirty="0" err="1"/>
              <a:t>Cameroon</a:t>
            </a:r>
            <a:r>
              <a:rPr lang="de-DE" dirty="0"/>
              <a:t>, France, </a:t>
            </a:r>
            <a:r>
              <a:rPr lang="de-DE" dirty="0" err="1"/>
              <a:t>Ivory</a:t>
            </a:r>
            <a:r>
              <a:rPr lang="de-DE" dirty="0"/>
              <a:t> Coast, </a:t>
            </a:r>
            <a:r>
              <a:rPr lang="de-DE" dirty="0" err="1"/>
              <a:t>Morocco</a:t>
            </a:r>
            <a:r>
              <a:rPr lang="de-DE" dirty="0"/>
              <a:t>, Senegal, </a:t>
            </a:r>
            <a:r>
              <a:rPr lang="de-DE" dirty="0" err="1"/>
              <a:t>Tunisia</a:t>
            </a:r>
          </a:p>
          <a:p>
            <a:pPr lvl="1"/>
            <a:r>
              <a:rPr lang="de-DE" dirty="0" err="1"/>
              <a:t>two consecutive volumes from each newspaper</a:t>
            </a:r>
          </a:p>
          <a:p>
            <a:pPr lvl="1"/>
            <a:r>
              <a:rPr lang="en-US"/>
              <a:t>total size approx. 14.5 million tokens</a:t>
            </a:r>
          </a:p>
          <a:p>
            <a:r>
              <a:rPr lang="en-US"/>
              <a:t>Text samples = one week each</a:t>
            </a:r>
          </a:p>
          <a:p>
            <a:r>
              <a:rPr lang="en-US"/>
              <a:t>Features: frequencies of shared colligations</a:t>
            </a:r>
          </a:p>
          <a:p>
            <a:pPr lvl="1"/>
            <a:r>
              <a:rPr lang="en-US"/>
              <a:t>colligation = lemma-function pairs</a:t>
            </a:r>
          </a:p>
          <a:p>
            <a:pPr lvl="1"/>
            <a:r>
              <a:rPr lang="en-US"/>
              <a:t>must occur in all subcorpora with f ≥ 100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10414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4"/>
                </a:solidFill>
              </a:rPr>
              <a:t>(Diwersy, Evert &amp; Neumann 2014)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4B3B0BF-77FD-AB43-A5FE-7985D3A67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5112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FRV: poor choice of features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46</a:t>
            </a:fld>
            <a:endParaRPr lang="en-US"/>
          </a:p>
        </p:txBody>
      </p:sp>
      <p:pic>
        <p:nvPicPr>
          <p:cNvPr id="8" name="Picture 7" descr="friasproc_pca_all500.prin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22" y="1344917"/>
            <a:ext cx="5526178" cy="5513083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TextBox 2"/>
          <p:cNvSpPr txBox="1"/>
          <p:nvPr/>
        </p:nvSpPr>
        <p:spPr>
          <a:xfrm>
            <a:off x="304800" y="1612900"/>
            <a:ext cx="27178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PCA </a:t>
            </a:r>
            <a:r>
              <a:rPr lang="en-US" sz="2400">
                <a:solidFill>
                  <a:schemeClr val="accent2"/>
                </a:solidFill>
              </a:rPr>
              <a:t>not excluding </a:t>
            </a:r>
            <a:r>
              <a:rPr lang="en-US" sz="2400"/>
              <a:t>country-specific words as features: perfect separation</a:t>
            </a:r>
          </a:p>
          <a:p>
            <a:endParaRPr lang="en-US" sz="2400"/>
          </a:p>
          <a:p>
            <a:r>
              <a:rPr lang="en-US" sz="2400">
                <a:sym typeface="Wingdings"/>
              </a:rPr>
              <a:t>Design bias results in a completely uninteresting model</a:t>
            </a:r>
          </a:p>
          <a:p>
            <a:endParaRPr lang="en-US" sz="2400">
              <a:sym typeface="Wingdings"/>
            </a:endParaRPr>
          </a:p>
          <a:p>
            <a:endParaRPr lang="en-US" sz="2400">
              <a:sym typeface="Wingdings"/>
            </a:endParaRPr>
          </a:p>
          <a:p>
            <a:endParaRPr lang="en-US" sz="2400"/>
          </a:p>
          <a:p>
            <a:r>
              <a:rPr lang="en-US" sz="2000">
                <a:solidFill>
                  <a:srgbClr val="7F387B"/>
                </a:solidFill>
              </a:rPr>
              <a:t>FA not applicable: features &gt;&gt; texts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1E1C98-7F7F-E449-985D-31957D8D5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084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FRV: PCA dimensions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22" y="1344917"/>
            <a:ext cx="5526178" cy="551308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TextBox 8"/>
          <p:cNvSpPr txBox="1"/>
          <p:nvPr/>
        </p:nvSpPr>
        <p:spPr>
          <a:xfrm>
            <a:off x="304800" y="1612900"/>
            <a:ext cx="271780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Using only shared words as features, PCA no longer reveals any patterns</a:t>
            </a:r>
          </a:p>
          <a:p>
            <a:r>
              <a:rPr lang="en-US" sz="2400"/>
              <a:t>(just a few outliers)</a:t>
            </a:r>
          </a:p>
          <a:p>
            <a:endParaRPr lang="en-US" sz="2400"/>
          </a:p>
          <a:p>
            <a:r>
              <a:rPr lang="en-US" sz="2400"/>
              <a:t>Use LDA to find a meaningful per-spective, based on </a:t>
            </a:r>
            <a:r>
              <a:rPr lang="en-US" sz="2400">
                <a:solidFill>
                  <a:schemeClr val="accent1"/>
                </a:solidFill>
              </a:rPr>
              <a:t>newspaper source</a:t>
            </a:r>
          </a:p>
          <a:p>
            <a:endParaRPr lang="en-US" sz="2400"/>
          </a:p>
          <a:p>
            <a:r>
              <a:rPr lang="en-US" sz="2000">
                <a:solidFill>
                  <a:schemeClr val="accent2"/>
                </a:solidFill>
              </a:rPr>
              <a:t>Country would presume regional varieties exist!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54C55-4386-864C-A43C-BDCD98791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08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da_source_shared100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5014" y="985786"/>
            <a:ext cx="7672386" cy="5754792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700" y="1117600"/>
            <a:ext cx="2730500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FRV: LDA dimensions (newspapers)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478E96-A8F1-FD43-9DA7-CD1954BF1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8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FRV: LDA dimensions (newspapers)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49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F8F12-8A9D-DA48-9F2E-0D82B3C36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293" y="1344917"/>
            <a:ext cx="5513082" cy="551308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6403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multivariate approach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02347" cy="4525963"/>
          </a:xfrm>
        </p:spPr>
        <p:txBody>
          <a:bodyPr/>
          <a:lstStyle/>
          <a:p>
            <a:r>
              <a:rPr lang="en-US"/>
              <a:t>Different linguistic features often show similar patterns of variation</a:t>
            </a:r>
          </a:p>
          <a:p>
            <a:r>
              <a:rPr lang="en-US"/>
              <a:t>E.g. passives and nominalizations</a:t>
            </a:r>
          </a:p>
          <a:p>
            <a:endParaRPr lang="en-US"/>
          </a:p>
        </p:txBody>
      </p:sp>
      <p:pic>
        <p:nvPicPr>
          <p:cNvPr id="9" name="Content Placeholder 8" descr="bnc_passives_vs_nominalizations_1.pdf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75" b="-675"/>
          <a:stretch>
            <a:fillRect/>
          </a:stretch>
        </p:blipFill>
        <p:spPr>
          <a:xfrm>
            <a:off x="4221163" y="1600200"/>
            <a:ext cx="4465637" cy="452596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31EE91-96D8-6249-B36F-0110AAB3E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3408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FRV: discriminant axes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50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E20A89-C13E-434E-9685-8119C0576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pic>
        <p:nvPicPr>
          <p:cNvPr id="8" name="Content Placeholder 7" descr="friasproc_lda_source_shared100_discriminants.print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2" r="-194"/>
          <a:stretch/>
        </p:blipFill>
        <p:spPr>
          <a:xfrm>
            <a:off x="292358" y="1062490"/>
            <a:ext cx="8559283" cy="5690884"/>
          </a:xfr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4303517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  <a:br>
              <a:rPr lang="en-US"/>
            </a:b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199" y="1003300"/>
            <a:ext cx="8393837" cy="5353050"/>
          </a:xfrm>
        </p:spPr>
        <p:txBody>
          <a:bodyPr>
            <a:noAutofit/>
          </a:bodyPr>
          <a:lstStyle/>
          <a:p>
            <a:pPr marL="355600" indent="-355600">
              <a:buNone/>
            </a:pPr>
            <a:r>
              <a:rPr lang="en-US" sz="1600"/>
              <a:t>Biber, D. (1988). </a:t>
            </a:r>
            <a:r>
              <a:rPr lang="en-US" sz="1600" i="1">
                <a:solidFill>
                  <a:srgbClr val="3365A2"/>
                </a:solidFill>
              </a:rPr>
              <a:t>Variation Across Speech and Writing</a:t>
            </a:r>
            <a:r>
              <a:rPr lang="en-US" sz="1600"/>
              <a:t>. Cambridge University Press, Cambridge.</a:t>
            </a:r>
          </a:p>
          <a:p>
            <a:pPr marL="355600" indent="-355600">
              <a:buNone/>
            </a:pPr>
            <a:r>
              <a:rPr lang="en-US" sz="1600"/>
              <a:t>Diwersy, S.; Evert, S.; Neumann, s. (2014). </a:t>
            </a:r>
            <a:r>
              <a:rPr lang="en-US" sz="1600">
                <a:solidFill>
                  <a:srgbClr val="3365A2"/>
                </a:solidFill>
              </a:rPr>
              <a:t>A weakly supervised multivariate approach to the study of language variation</a:t>
            </a:r>
            <a:r>
              <a:rPr lang="en-US" sz="1600"/>
              <a:t>. In B. Szmrecsanyi &amp; B. Wälchli (eds.), </a:t>
            </a:r>
            <a:r>
              <a:rPr lang="en-US" sz="1600" i="1"/>
              <a:t>Aggregating Dialectology, Typology, and Register Analysis. Linguistic Variation in Text and Speech</a:t>
            </a:r>
            <a:r>
              <a:rPr lang="en-US" sz="1600"/>
              <a:t>. De Gruyter, Berlin.</a:t>
            </a:r>
          </a:p>
          <a:p>
            <a:pPr marL="355600" indent="-355600">
              <a:buNone/>
            </a:pPr>
            <a:r>
              <a:rPr lang="en-US" sz="1600"/>
              <a:t>Evert, S. &amp; Neumann, S. (2017). </a:t>
            </a:r>
            <a:r>
              <a:rPr lang="en-US" sz="1600">
                <a:solidFill>
                  <a:srgbClr val="3365A2"/>
                </a:solidFill>
              </a:rPr>
              <a:t>The impact of translation direction on the characteristics of translated texts: a multivariate analysis for English and German</a:t>
            </a:r>
            <a:r>
              <a:rPr lang="en-US" sz="1600"/>
              <a:t>. In G. De Sutter, M.-A. Lefer &amp; I. Delaere (eds.), </a:t>
            </a:r>
            <a:r>
              <a:rPr lang="en-US" sz="1600" i="1"/>
              <a:t>Empirical Translation Studies. New Theoretical and Methodological Traditions </a:t>
            </a:r>
            <a:r>
              <a:rPr lang="en-US" sz="1600"/>
              <a:t>(TiLSM 300), pages 47–80. Mouton de Gruyter, Berlin.</a:t>
            </a:r>
          </a:p>
          <a:p>
            <a:pPr marL="355600" indent="-355600">
              <a:buNone/>
            </a:pPr>
            <a:r>
              <a:rPr lang="en-US" sz="1600"/>
              <a:t>Gasthaus, J. (2007). </a:t>
            </a:r>
            <a:r>
              <a:rPr lang="en-US" sz="1600">
                <a:solidFill>
                  <a:srgbClr val="3365A2"/>
                </a:solidFill>
              </a:rPr>
              <a:t>Prototype-Based Relevance Learning for Genre Classification</a:t>
            </a:r>
            <a:r>
              <a:rPr lang="en-US" sz="1600"/>
              <a:t>. B.Sc. thesis, Universität Osnabrück, Institute of Cognitive Science.</a:t>
            </a:r>
          </a:p>
          <a:p>
            <a:pPr marL="355600" indent="-355600">
              <a:buNone/>
            </a:pPr>
            <a:r>
              <a:rPr lang="en-US" sz="1600"/>
              <a:t>Koppel, M.; Argamon, S.; Shimoni, A. R. (2003). </a:t>
            </a:r>
            <a:r>
              <a:rPr lang="en-US" sz="1600">
                <a:solidFill>
                  <a:srgbClr val="3365A2"/>
                </a:solidFill>
              </a:rPr>
              <a:t>Automatically categorizing written texts by author gender</a:t>
            </a:r>
            <a:r>
              <a:rPr lang="en-US" sz="1600"/>
              <a:t>. </a:t>
            </a:r>
            <a:r>
              <a:rPr lang="en-US" sz="1600" i="1"/>
              <a:t>Literary and Linguistic Computing</a:t>
            </a:r>
            <a:r>
              <a:rPr lang="en-US" sz="1600"/>
              <a:t>, </a:t>
            </a:r>
            <a:r>
              <a:rPr lang="en-US" sz="1600" b="1"/>
              <a:t>17</a:t>
            </a:r>
            <a:r>
              <a:rPr lang="en-US" sz="1600"/>
              <a:t>(4), 401–412.</a:t>
            </a:r>
          </a:p>
          <a:p>
            <a:pPr marL="355600" indent="-355600">
              <a:buNone/>
            </a:pPr>
            <a:r>
              <a:rPr lang="en-US" sz="1600"/>
              <a:t>Neumann, S. (2013). </a:t>
            </a:r>
            <a:r>
              <a:rPr lang="en-US" sz="1600" i="1">
                <a:solidFill>
                  <a:srgbClr val="3365A2"/>
                </a:solidFill>
              </a:rPr>
              <a:t>Contrastive Register Variation. A Quantitative Approach to the Comparison of English and German</a:t>
            </a:r>
            <a:r>
              <a:rPr lang="en-US" sz="1600"/>
              <a:t>. de Gruyter Mouton, Berlin.</a:t>
            </a:r>
          </a:p>
          <a:p>
            <a:pPr marL="355600" indent="-355600">
              <a:buNone/>
            </a:pPr>
            <a:r>
              <a:rPr lang="en-US" sz="1600"/>
              <a:t>Neumann, S. &amp; Evert, S. (2021). </a:t>
            </a:r>
            <a:r>
              <a:rPr lang="en-US" sz="1600">
                <a:solidFill>
                  <a:srgbClr val="3365A2"/>
                </a:solidFill>
              </a:rPr>
              <a:t>A register variation perspective on varieties of English. </a:t>
            </a:r>
            <a:r>
              <a:rPr lang="en-US" sz="1600"/>
              <a:t>In E. Seoane &amp; D. Biber (eds.), </a:t>
            </a:r>
            <a:r>
              <a:rPr lang="en-US" sz="1600" i="1"/>
              <a:t>Corpus based approaches to register variation</a:t>
            </a:r>
            <a:r>
              <a:rPr lang="en-US" sz="1600"/>
              <a:t>. Benjamins, Amsterdam.</a:t>
            </a:r>
          </a:p>
          <a:p>
            <a:pPr marL="355600" indent="-355600">
              <a:buNone/>
            </a:pPr>
            <a:r>
              <a:rPr lang="en-US" sz="1600"/>
              <a:t>Teich, E. (2003). </a:t>
            </a:r>
            <a:r>
              <a:rPr lang="en-US" sz="1600" i="1">
                <a:solidFill>
                  <a:srgbClr val="3365A2"/>
                </a:solidFill>
              </a:rPr>
              <a:t>Cross-linguistic variation in system and text. A methodology for the investigation of translations and comparable texts</a:t>
            </a:r>
            <a:r>
              <a:rPr lang="en-US" sz="1600"/>
              <a:t>. Berlin: Mouton de Gruyter.</a:t>
            </a:r>
          </a:p>
          <a:p>
            <a:pPr marL="355600" indent="-355600">
              <a:buNone/>
            </a:pPr>
            <a:r>
              <a:rPr lang="en-US" sz="1600"/>
              <a:t>Toury, G. (2012). </a:t>
            </a:r>
            <a:r>
              <a:rPr lang="en-US" sz="1600" i="1">
                <a:solidFill>
                  <a:srgbClr val="3365A2"/>
                </a:solidFill>
              </a:rPr>
              <a:t>Descriptive Translation Studies – and beyond: Revised edition. </a:t>
            </a:r>
            <a:r>
              <a:rPr lang="en-US" sz="1600"/>
              <a:t>2nd ed. Amsterdam: John Benjamins.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04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multivariate approach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02347" cy="4525963"/>
          </a:xfrm>
        </p:spPr>
        <p:txBody>
          <a:bodyPr/>
          <a:lstStyle/>
          <a:p>
            <a:r>
              <a:rPr lang="en-US"/>
              <a:t>Different linguistic features often show similar patterns of variation</a:t>
            </a:r>
          </a:p>
          <a:p>
            <a:r>
              <a:rPr lang="en-US"/>
              <a:t>E.g. passives and nominalizations</a:t>
            </a:r>
          </a:p>
          <a:p>
            <a:r>
              <a:rPr lang="en-US"/>
              <a:t>Such </a:t>
            </a:r>
            <a:r>
              <a:rPr lang="en-US">
                <a:solidFill>
                  <a:schemeClr val="accent2"/>
                </a:solidFill>
              </a:rPr>
              <a:t>correlations</a:t>
            </a:r>
            <a:r>
              <a:rPr lang="en-US"/>
              <a:t> can be exploited to determine major </a:t>
            </a:r>
            <a:r>
              <a:rPr lang="en-US">
                <a:solidFill>
                  <a:schemeClr val="accent1"/>
                </a:solidFill>
              </a:rPr>
              <a:t>dimensions</a:t>
            </a:r>
            <a:r>
              <a:rPr lang="en-US"/>
              <a:t> of var.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21163" y="1630363"/>
            <a:ext cx="4465637" cy="446563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6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2B4B4F-9984-3440-92BB-2DE56F25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479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multivariate approach</a:t>
            </a:r>
          </a:p>
        </p:txBody>
      </p:sp>
      <p:pic>
        <p:nvPicPr>
          <p:cNvPr id="10" name="bnc_correl_exampl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163" y="1600200"/>
            <a:ext cx="6034087" cy="4525963"/>
          </a:xfr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7</a:t>
            </a:fld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254DFB-8D3F-B548-AF16-DFABFE96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7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multivariate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56150"/>
          </a:xfrm>
        </p:spPr>
        <p:txBody>
          <a:bodyPr/>
          <a:lstStyle/>
          <a:p>
            <a:r>
              <a:rPr lang="en-US"/>
              <a:t>Multivariate analysis exploits correlations between features in order to determine </a:t>
            </a:r>
            <a:r>
              <a:rPr lang="en-US">
                <a:solidFill>
                  <a:srgbClr val="C73127"/>
                </a:solidFill>
              </a:rPr>
              <a:t>latent dimensions</a:t>
            </a:r>
          </a:p>
          <a:p>
            <a:pPr lvl="1"/>
            <a:r>
              <a:rPr lang="en-US"/>
              <a:t>interpreted as underlying “causes” of variation</a:t>
            </a:r>
          </a:p>
          <a:p>
            <a:r>
              <a:rPr lang="en-US"/>
              <a:t>An inductive, data-driven approach</a:t>
            </a:r>
          </a:p>
          <a:p>
            <a:pPr lvl="1"/>
            <a:r>
              <a:rPr lang="en-US"/>
              <a:t>no theoretical assumptions about linguistic variation</a:t>
            </a:r>
            <a:br>
              <a:rPr lang="en-US"/>
            </a:br>
            <a:r>
              <a:rPr lang="en-US"/>
              <a:t>and categories / sub-corpora to be compared</a:t>
            </a:r>
          </a:p>
          <a:p>
            <a:r>
              <a:rPr lang="en-US"/>
              <a:t>Pioneering work by Doug Biber (1988, 1993, 1995, …)</a:t>
            </a:r>
          </a:p>
          <a:p>
            <a:pPr lvl="1"/>
            <a:r>
              <a:rPr lang="en-US"/>
              <a:t>“multidimensional analysis” of register variation</a:t>
            </a:r>
          </a:p>
          <a:p>
            <a:r>
              <a:rPr lang="en-US"/>
              <a:t>Related approaches: correspondence analysis, distributional semantics, topic modelling, …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8</a:t>
            </a:fld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D75617-82EC-F643-B41F-658A9EA65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2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Biber's multidimensional analysis (MDA)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www.linguistik.fau.de | www.stephanie-evert.de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2EDB9-F796-5F43-815C-ABD90F54B96B}" type="slidenum">
              <a:rPr lang="en-US"/>
              <a:t>9</a:t>
            </a:fld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2FAA05-0FDF-2749-A9D5-D9F1B2F43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GB"/>
              <a:t>SIGIL Unit #7</a:t>
            </a:r>
            <a:endParaRPr lang="en-US"/>
          </a:p>
        </p:txBody>
      </p:sp>
      <p:pic>
        <p:nvPicPr>
          <p:cNvPr id="10" name="Picture 9" descr="Biber1995_tab5.7_p9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97" y="1223699"/>
            <a:ext cx="3443605" cy="5451475"/>
          </a:xfrm>
          <a:prstGeom prst="rect">
            <a:avLst/>
          </a:prstGeom>
        </p:spPr>
      </p:pic>
      <p:pic>
        <p:nvPicPr>
          <p:cNvPr id="11" name="Picture 10" descr="Biber1995_tab5.7_p96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602" y="1236151"/>
            <a:ext cx="3454400" cy="538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0747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White CCL 2">
  <a:themeElements>
    <a:clrScheme name="FAU Stefan">
      <a:dk1>
        <a:sysClr val="windowText" lastClr="000000"/>
      </a:dk1>
      <a:lt1>
        <a:sysClr val="window" lastClr="FFFFFF"/>
      </a:lt1>
      <a:dk2>
        <a:srgbClr val="3365A2"/>
      </a:dk2>
      <a:lt2>
        <a:srgbClr val="FFF6E8"/>
      </a:lt2>
      <a:accent1>
        <a:srgbClr val="3365A2"/>
      </a:accent1>
      <a:accent2>
        <a:srgbClr val="C73127"/>
      </a:accent2>
      <a:accent3>
        <a:srgbClr val="008047"/>
      </a:accent3>
      <a:accent4>
        <a:srgbClr val="7F387B"/>
      </a:accent4>
      <a:accent5>
        <a:srgbClr val="DBB22D"/>
      </a:accent5>
      <a:accent6>
        <a:srgbClr val="2A8E96"/>
      </a:accent6>
      <a:hlink>
        <a:srgbClr val="04276F"/>
      </a:hlink>
      <a:folHlink>
        <a:srgbClr val="31005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 White CCL 2.thmx</Template>
  <TotalTime>2750</TotalTime>
  <Words>3020</Words>
  <Application>Microsoft Macintosh PowerPoint</Application>
  <PresentationFormat>On-screen Show (4:3)</PresentationFormat>
  <Paragraphs>423</Paragraphs>
  <Slides>51</Slides>
  <Notes>12</Notes>
  <HiddenSlides>0</HiddenSlides>
  <MMClips>7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Calibri</vt:lpstr>
      <vt:lpstr>Consolas</vt:lpstr>
      <vt:lpstr>Gill Sans Light</vt:lpstr>
      <vt:lpstr>Gill Sans MT</vt:lpstr>
      <vt:lpstr>Wingdings</vt:lpstr>
      <vt:lpstr>Simple White CCL 2</vt:lpstr>
      <vt:lpstr>Unit 7:  A multivariate approach to linguistic variation Statistics for Linguists with R – A SIGIL Course</vt:lpstr>
      <vt:lpstr>Linguistic variation</vt:lpstr>
      <vt:lpstr>Studying linguistic variation</vt:lpstr>
      <vt:lpstr>Variation as a nuisance parameter</vt:lpstr>
      <vt:lpstr>The multivariate approach</vt:lpstr>
      <vt:lpstr>The multivariate approach</vt:lpstr>
      <vt:lpstr>The multivariate approach</vt:lpstr>
      <vt:lpstr>The multivariate approach</vt:lpstr>
      <vt:lpstr>Biber's multidimensional analysis (MDA)</vt:lpstr>
      <vt:lpstr>Biber's MDA</vt:lpstr>
      <vt:lpstr>Biber's MDA </vt:lpstr>
      <vt:lpstr>Pitfalls</vt:lpstr>
      <vt:lpstr>Reproducing Biber's dimensions</vt:lpstr>
      <vt:lpstr>Design bias: choice of features</vt:lpstr>
      <vt:lpstr>Design bias: choice of features</vt:lpstr>
      <vt:lpstr>Design bias: choice of text samples</vt:lpstr>
      <vt:lpstr>Interpretation bias</vt:lpstr>
      <vt:lpstr>Interpretation bias</vt:lpstr>
      <vt:lpstr>Variation between texts is ignored</vt:lpstr>
      <vt:lpstr>Design bias: choice of texts (redux)</vt:lpstr>
      <vt:lpstr>And there's the magic number …</vt:lpstr>
      <vt:lpstr>Blindness to subtle patterns</vt:lpstr>
      <vt:lpstr>Blindness to subtle patterns</vt:lpstr>
      <vt:lpstr>Geometric Multivariate Analysis (Diwersy, Evert &amp; Neumann 2014; Evert &amp; Neumann 2017; Neumann &amp; Evert 2021)</vt:lpstr>
      <vt:lpstr>Geometric Multivariate Analysis (Diwersy, Evert &amp; Neumann 2014; Evert &amp; Neumann 2017; Neumann &amp; Evert 2021)</vt:lpstr>
      <vt:lpstr>Case study: CroCo</vt:lpstr>
      <vt:lpstr>Feature design: avoid “obvious” correlations</vt:lpstr>
      <vt:lpstr>Feature scaling: same contribution to Euclidean distances</vt:lpstr>
      <vt:lpstr>Feature scaling: optional signed log transformation</vt:lpstr>
      <vt:lpstr>CroCo: correlation matrix</vt:lpstr>
      <vt:lpstr>Latent dimensions as perspective on data configuration</vt:lpstr>
      <vt:lpstr>CroCo: 3-dimensional projection</vt:lpstr>
      <vt:lpstr>CroCo: 4-dimensional projection</vt:lpstr>
      <vt:lpstr>CroCo: genre distribution</vt:lpstr>
      <vt:lpstr>How about translationese?</vt:lpstr>
      <vt:lpstr>Minimally supervised LDA</vt:lpstr>
      <vt:lpstr>CroCo: LDA perspective</vt:lpstr>
      <vt:lpstr>Discriminant for DE vs. EN confirms shining through &amp; prestige effect</vt:lpstr>
      <vt:lpstr>LDA significance: bootstrapping / cross-validation</vt:lpstr>
      <vt:lpstr>Cross-validated discriminant</vt:lpstr>
      <vt:lpstr>Interpreting discriminant features</vt:lpstr>
      <vt:lpstr>Interpreting discriminant features</vt:lpstr>
      <vt:lpstr>Interpreting discriminant features</vt:lpstr>
      <vt:lpstr>Unravelling translationese</vt:lpstr>
      <vt:lpstr>Case study 2: French regional varieties</vt:lpstr>
      <vt:lpstr>FRV: poor choice of features</vt:lpstr>
      <vt:lpstr>FRV: PCA dimensions</vt:lpstr>
      <vt:lpstr>FRV: LDA dimensions (newspapers)</vt:lpstr>
      <vt:lpstr>FRV: LDA dimensions (newspapers)</vt:lpstr>
      <vt:lpstr>FRV: discriminant axes</vt:lpstr>
      <vt:lpstr>References </vt:lpstr>
    </vt:vector>
  </TitlesOfParts>
  <Company>Technische Universität Darmstadt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 Evert</dc:creator>
  <cp:lastModifiedBy> </cp:lastModifiedBy>
  <cp:revision>317</cp:revision>
  <cp:lastPrinted>2018-09-05T10:39:09Z</cp:lastPrinted>
  <dcterms:created xsi:type="dcterms:W3CDTF">2014-08-19T09:00:57Z</dcterms:created>
  <dcterms:modified xsi:type="dcterms:W3CDTF">2023-04-04T12:03:06Z</dcterms:modified>
</cp:coreProperties>
</file>

<file path=docProps/thumbnail.jpeg>
</file>